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notesMasterIdLst>
    <p:notesMasterId r:id="rId28"/>
  </p:notesMasterIdLst>
  <p:sldIdLst>
    <p:sldId id="256" r:id="rId2"/>
    <p:sldId id="257" r:id="rId3"/>
    <p:sldId id="258" r:id="rId4"/>
    <p:sldId id="259" r:id="rId5"/>
    <p:sldId id="263" r:id="rId6"/>
    <p:sldId id="266" r:id="rId7"/>
    <p:sldId id="269" r:id="rId8"/>
    <p:sldId id="271" r:id="rId9"/>
    <p:sldId id="273" r:id="rId10"/>
    <p:sldId id="275" r:id="rId11"/>
    <p:sldId id="278" r:id="rId12"/>
    <p:sldId id="279" r:id="rId13"/>
    <p:sldId id="280" r:id="rId14"/>
    <p:sldId id="281" r:id="rId15"/>
    <p:sldId id="282" r:id="rId16"/>
    <p:sldId id="283" r:id="rId17"/>
    <p:sldId id="285" r:id="rId18"/>
    <p:sldId id="287" r:id="rId19"/>
    <p:sldId id="288" r:id="rId20"/>
    <p:sldId id="290" r:id="rId21"/>
    <p:sldId id="292" r:id="rId22"/>
    <p:sldId id="293" r:id="rId23"/>
    <p:sldId id="294" r:id="rId24"/>
    <p:sldId id="295" r:id="rId25"/>
    <p:sldId id="296" r:id="rId26"/>
    <p:sldId id="297" r:id="rId27"/>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77" y="4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6D0A3D-8122-48A1-B946-5972D4A6B71C}" type="datetimeFigureOut">
              <a:rPr lang="ru-RU" smtClean="0"/>
              <a:t>11.09.2021</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CEE724-7B3D-4F8F-93B1-3B06B0ADDDC9}" type="slidenum">
              <a:rPr lang="ru-RU" smtClean="0"/>
              <a:t>‹#›</a:t>
            </a:fld>
            <a:endParaRPr lang="ru-RU"/>
          </a:p>
        </p:txBody>
      </p:sp>
    </p:spTree>
    <p:extLst>
      <p:ext uri="{BB962C8B-B14F-4D97-AF65-F5344CB8AC3E}">
        <p14:creationId xmlns:p14="http://schemas.microsoft.com/office/powerpoint/2010/main" val="205143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E1CEE724-7B3D-4F8F-93B1-3B06B0ADDDC9}" type="slidenum">
              <a:rPr lang="ru-RU" smtClean="0"/>
              <a:t>12</a:t>
            </a:fld>
            <a:endParaRPr lang="ru-RU"/>
          </a:p>
        </p:txBody>
      </p:sp>
    </p:spTree>
    <p:extLst>
      <p:ext uri="{BB962C8B-B14F-4D97-AF65-F5344CB8AC3E}">
        <p14:creationId xmlns:p14="http://schemas.microsoft.com/office/powerpoint/2010/main" val="3390976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9/11/2021</a:t>
            </a:fld>
            <a:endParaRPr lang="en-US"/>
          </a:p>
        </p:txBody>
      </p:sp>
      <p:sp>
        <p:nvSpPr>
          <p:cNvPr id="20" name="Нижний колонтитул 19"/>
          <p:cNvSpPr>
            <a:spLocks noGrp="1"/>
          </p:cNvSpPr>
          <p:nvPr>
            <p:ph type="ftr" sz="quarter" idx="11"/>
          </p:nvPr>
        </p:nvSpPr>
        <p:spPr/>
        <p:txBody>
          <a:bodyPr/>
          <a:lstStyle/>
          <a:p>
            <a:endParaRPr lang="en-US"/>
          </a:p>
        </p:txBody>
      </p:sp>
      <p:sp>
        <p:nvSpPr>
          <p:cNvPr id="10" name="Номер слайда 9"/>
          <p:cNvSpPr>
            <a:spLocks noGrp="1"/>
          </p:cNvSpPr>
          <p:nvPr>
            <p:ph type="sldNum" sz="quarter" idx="12"/>
          </p:nvPr>
        </p:nvSpPr>
        <p:spPr/>
        <p:txBody>
          <a:bodyPr/>
          <a:lstStyle/>
          <a:p>
            <a:fld id="{A483448D-3A78-4528-A469-B745A65DA480}" type="slidenum">
              <a:rPr lang="en-US" smtClean="0"/>
              <a:pPr/>
              <a:t>‹#›</a:t>
            </a:fld>
            <a:endParaRPr lang="en-US"/>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9/11/2021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9/11/2021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9/11/2021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9/11/2021</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9/11/2021</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7EAF463A-BC7C-46EE-9F1E-7F377CCA4891}" type="datetimeFigureOut">
              <a:rPr lang="en-US" smtClean="0"/>
              <a:pPr/>
              <a:t>9/11/2021</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9/11/2021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9/11/2021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9/11/2021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9/11/2021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p>
            <a:r>
              <a:rPr kumimoji="0" lang="ru-RU"/>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EAF463A-BC7C-46EE-9F1E-7F377CCA4891}" type="datetimeFigureOut">
              <a:rPr lang="en-US" smtClean="0"/>
              <a:pPr/>
              <a:t>9/11/2021</a:t>
            </a:fld>
            <a:endParaRPr lang="en-US"/>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483448D-3A78-4528-A469-B745A65DA480}" type="slidenum">
              <a:rPr lang="en-US" smtClean="0"/>
              <a:pPr/>
              <a:t>‹#›</a:t>
            </a:fld>
            <a:endParaRPr lang="en-US"/>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1295400" y="0"/>
            <a:ext cx="7848600" cy="2819400"/>
          </a:xfrm>
        </p:spPr>
        <p:txBody>
          <a:bodyPr>
            <a:normAutofit/>
          </a:bodyPr>
          <a:lstStyle/>
          <a:p>
            <a:pPr algn="ctr"/>
            <a:r>
              <a:rPr lang="en-US" sz="4800" dirty="0">
                <a:solidFill>
                  <a:srgbClr val="FF0000"/>
                </a:solidFill>
                <a:latin typeface="Times New Roman" pitchFamily="18" charset="0"/>
              </a:rPr>
              <a:t>Enterprise Costs and Profit Generation</a:t>
            </a:r>
            <a:endParaRPr lang="ru-RU" sz="4800" dirty="0">
              <a:solidFill>
                <a:srgbClr val="FF0000"/>
              </a:solidFill>
              <a:latin typeface="Times New Roman" pitchFamily="18" charset="0"/>
            </a:endParaRPr>
          </a:p>
        </p:txBody>
      </p:sp>
      <p:sp>
        <p:nvSpPr>
          <p:cNvPr id="3" name="Прямоугольник 2"/>
          <p:cNvSpPr/>
          <p:nvPr/>
        </p:nvSpPr>
        <p:spPr>
          <a:xfrm>
            <a:off x="1371600" y="3124200"/>
            <a:ext cx="7391400" cy="2246769"/>
          </a:xfrm>
          <a:prstGeom prst="rect">
            <a:avLst/>
          </a:prstGeom>
        </p:spPr>
        <p:txBody>
          <a:bodyPr wrap="square">
            <a:spAutoFit/>
          </a:bodyPr>
          <a:lstStyle/>
          <a:p>
            <a:pPr algn="just"/>
            <a:endParaRPr lang="ru-RU" sz="2800" b="1" dirty="0">
              <a:solidFill>
                <a:srgbClr val="FF0000"/>
              </a:solidFill>
              <a:latin typeface="Times New Roman" pitchFamily="18" charset="0"/>
            </a:endParaRPr>
          </a:p>
          <a:p>
            <a:pPr marL="457200" indent="-457200" algn="just">
              <a:buAutoNum type="arabicPeriod"/>
            </a:pPr>
            <a:r>
              <a:rPr lang="en-US" sz="2800" b="1" dirty="0">
                <a:solidFill>
                  <a:srgbClr val="FF0000"/>
                </a:solidFill>
                <a:latin typeface="Times New Roman" pitchFamily="18" charset="0"/>
              </a:rPr>
              <a:t>Cost of production, concept, composition, structure</a:t>
            </a:r>
          </a:p>
          <a:p>
            <a:pPr marL="457200" indent="-457200" algn="just">
              <a:buAutoNum type="arabicPeriod"/>
            </a:pPr>
            <a:r>
              <a:rPr lang="en-US" sz="2800" b="1" dirty="0">
                <a:solidFill>
                  <a:srgbClr val="FF0000"/>
                </a:solidFill>
                <a:latin typeface="Times New Roman" pitchFamily="18" charset="0"/>
              </a:rPr>
              <a:t>Profit of the enterprise. Profitability indicators</a:t>
            </a:r>
            <a:endParaRPr lang="ru-RU" sz="2800" b="1"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1371600" y="0"/>
            <a:ext cx="7467600" cy="6858000"/>
          </a:xfrm>
        </p:spPr>
        <p:txBody>
          <a:bodyPr>
            <a:normAutofit/>
          </a:bodyPr>
          <a:lstStyle/>
          <a:p>
            <a:r>
              <a:rPr lang="en-US" sz="5400" dirty="0">
                <a:latin typeface="Times New Roman" pitchFamily="18" charset="0"/>
              </a:rPr>
              <a:t>COST OF PRODUCTS - this is the current costs of the enterprise, expressed in monetary terms, for the production and sale of products.</a:t>
            </a:r>
            <a:endParaRPr lang="ru-RU" sz="5400" dirty="0">
              <a:latin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1219200" y="0"/>
            <a:ext cx="7924800" cy="1828800"/>
          </a:xfrm>
        </p:spPr>
        <p:txBody>
          <a:bodyPr/>
          <a:lstStyle/>
          <a:p>
            <a:pPr algn="l"/>
            <a:r>
              <a:rPr lang="en-US" b="1" dirty="0">
                <a:latin typeface="Times New Roman" pitchFamily="18" charset="0"/>
              </a:rPr>
              <a:t>Classification of enterprise costs</a:t>
            </a:r>
            <a:br>
              <a:rPr lang="ru-RU" dirty="0">
                <a:latin typeface="Times New Roman" pitchFamily="18" charset="0"/>
              </a:rPr>
            </a:br>
            <a:endParaRPr lang="ru-RU" sz="2000" dirty="0">
              <a:latin typeface="Times New Roman" pitchFamily="18" charset="0"/>
            </a:endParaRPr>
          </a:p>
        </p:txBody>
      </p:sp>
      <p:sp>
        <p:nvSpPr>
          <p:cNvPr id="3" name="Прямоугольник 2"/>
          <p:cNvSpPr/>
          <p:nvPr/>
        </p:nvSpPr>
        <p:spPr>
          <a:xfrm>
            <a:off x="1219200" y="1371600"/>
            <a:ext cx="7620000" cy="5078313"/>
          </a:xfrm>
          <a:prstGeom prst="rect">
            <a:avLst/>
          </a:prstGeom>
        </p:spPr>
        <p:txBody>
          <a:bodyPr wrap="square">
            <a:spAutoFit/>
          </a:bodyPr>
          <a:lstStyle/>
          <a:p>
            <a:pPr marL="742950" indent="-742950" algn="just">
              <a:buAutoNum type="arabicPeriod"/>
            </a:pPr>
            <a:r>
              <a:rPr lang="en-US" sz="3600" b="1" i="1" dirty="0">
                <a:latin typeface="Times New Roman" pitchFamily="18" charset="0"/>
              </a:rPr>
              <a:t>In terms of economic content </a:t>
            </a:r>
          </a:p>
          <a:p>
            <a:pPr marL="571500" indent="-571500" algn="just">
              <a:buFontTx/>
              <a:buChar char="-"/>
            </a:pPr>
            <a:r>
              <a:rPr lang="en-US" sz="3600" dirty="0">
                <a:latin typeface="Times New Roman" pitchFamily="18" charset="0"/>
              </a:rPr>
              <a:t>economic elements. The most general groups of homogeneous costs arising at all stages of the production process, which make it possible to more accurately calculate the value of one or another economic resource; </a:t>
            </a:r>
          </a:p>
          <a:p>
            <a:pPr algn="just"/>
            <a:r>
              <a:rPr lang="en-US" sz="3600" dirty="0">
                <a:latin typeface="Times New Roman" pitchFamily="18" charset="0"/>
              </a:rPr>
              <a:t>- articles of the calculation. Unit cost</a:t>
            </a:r>
            <a:endParaRPr lang="ru-RU" sz="2000" dirty="0">
              <a:solidFill>
                <a:schemeClr val="tx2">
                  <a:lumMod val="7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1286256" y="533400"/>
            <a:ext cx="7857744" cy="6858000"/>
          </a:xfrm>
        </p:spPr>
        <p:txBody>
          <a:bodyPr>
            <a:normAutofit fontScale="90000"/>
          </a:bodyPr>
          <a:lstStyle/>
          <a:p>
            <a:r>
              <a:rPr lang="en-US" sz="3600" b="1" i="1" dirty="0">
                <a:solidFill>
                  <a:schemeClr val="tx1"/>
                </a:solidFill>
                <a:latin typeface="Times New Roman" pitchFamily="18" charset="0"/>
              </a:rPr>
              <a:t>2. For the purpose of calculation</a:t>
            </a:r>
            <a:br>
              <a:rPr lang="en-US" sz="2800" b="1" i="1" dirty="0">
                <a:solidFill>
                  <a:schemeClr val="tx1"/>
                </a:solidFill>
                <a:latin typeface="Times New Roman" pitchFamily="18" charset="0"/>
              </a:rPr>
            </a:br>
            <a:r>
              <a:rPr lang="en-US" sz="2800" b="1" i="1" dirty="0">
                <a:solidFill>
                  <a:schemeClr val="tx1"/>
                </a:solidFill>
                <a:latin typeface="Times New Roman" pitchFamily="18" charset="0"/>
              </a:rPr>
              <a:t> </a:t>
            </a:r>
            <a:br>
              <a:rPr lang="en-US" sz="2800" dirty="0">
                <a:latin typeface="Times New Roman" pitchFamily="18" charset="0"/>
              </a:rPr>
            </a:br>
            <a:r>
              <a:rPr lang="en-US" sz="2800" dirty="0">
                <a:solidFill>
                  <a:schemeClr val="tx1"/>
                </a:solidFill>
                <a:latin typeface="Times New Roman" pitchFamily="18" charset="0"/>
              </a:rPr>
              <a:t>- economic elements for accounting purposes. Material costs, labor costs, social deductions, other costs;</a:t>
            </a:r>
            <a:br>
              <a:rPr lang="en-US" sz="2800" dirty="0">
                <a:solidFill>
                  <a:schemeClr val="tx1"/>
                </a:solidFill>
                <a:latin typeface="Times New Roman" pitchFamily="18" charset="0"/>
              </a:rPr>
            </a:br>
            <a:r>
              <a:rPr lang="en-US" sz="2800" dirty="0">
                <a:solidFill>
                  <a:schemeClr val="tx1"/>
                </a:solidFill>
                <a:latin typeface="Times New Roman" pitchFamily="18" charset="0"/>
              </a:rPr>
              <a:t>- economic elements for tax accounting purposes. Material costs, labor costs, depreciation charges, other costs; </a:t>
            </a:r>
            <a:br>
              <a:rPr lang="en-US" sz="2800" dirty="0">
                <a:solidFill>
                  <a:schemeClr val="tx1"/>
                </a:solidFill>
                <a:latin typeface="Times New Roman" pitchFamily="18" charset="0"/>
              </a:rPr>
            </a:br>
            <a:r>
              <a:rPr lang="en-US" sz="2800" dirty="0">
                <a:solidFill>
                  <a:schemeClr val="tx1"/>
                </a:solidFill>
                <a:latin typeface="Times New Roman" pitchFamily="18" charset="0"/>
              </a:rPr>
              <a:t>- economic elements for the purposes of management accounting (at the enterprise). Cost groups defined by internal standards;</a:t>
            </a:r>
            <a:br>
              <a:rPr lang="en-US" sz="2800" dirty="0">
                <a:solidFill>
                  <a:schemeClr val="tx1"/>
                </a:solidFill>
                <a:latin typeface="Times New Roman" pitchFamily="18" charset="0"/>
              </a:rPr>
            </a:br>
            <a:r>
              <a:rPr lang="en-US" sz="2800" dirty="0">
                <a:solidFill>
                  <a:schemeClr val="tx1"/>
                </a:solidFill>
                <a:latin typeface="Times New Roman" pitchFamily="18" charset="0"/>
              </a:rPr>
              <a:t>- costing articles. The most general groups of costs arising at specific stages of the production process or associated with a specific type of activity, which allow the most accurate calculation of a particular item of the cost of production; </a:t>
            </a:r>
            <a:br>
              <a:rPr lang="en-US" sz="2800" dirty="0">
                <a:solidFill>
                  <a:schemeClr val="tx1"/>
                </a:solidFill>
                <a:latin typeface="Times New Roman" pitchFamily="18" charset="0"/>
              </a:rPr>
            </a:br>
            <a:r>
              <a:rPr lang="en-US" sz="2800" dirty="0">
                <a:solidFill>
                  <a:schemeClr val="tx1"/>
                </a:solidFill>
                <a:latin typeface="Times New Roman" pitchFamily="18" charset="0"/>
              </a:rPr>
              <a:t>- planned costs. For planning purposes; </a:t>
            </a:r>
            <a:br>
              <a:rPr lang="en-US" sz="2800" dirty="0">
                <a:solidFill>
                  <a:schemeClr val="tx1"/>
                </a:solidFill>
                <a:latin typeface="Times New Roman" pitchFamily="18" charset="0"/>
              </a:rPr>
            </a:br>
            <a:r>
              <a:rPr lang="en-US" sz="2800" dirty="0">
                <a:solidFill>
                  <a:schemeClr val="tx1"/>
                </a:solidFill>
                <a:latin typeface="Times New Roman" pitchFamily="18" charset="0"/>
              </a:rPr>
              <a:t>- actual costs. For internal and external reporting purposes.</a:t>
            </a:r>
            <a:br>
              <a:rPr lang="ru-RU" sz="2000" dirty="0"/>
            </a:br>
            <a:r>
              <a:rPr lang="ru-RU" sz="2000" dirty="0">
                <a:latin typeface="Times New Roman" pitchFamily="18" charset="0"/>
                <a:cs typeface="Times New Roman" pitchFamily="18" charset="0"/>
              </a:rPr>
              <a:t> </a:t>
            </a:r>
            <a:br>
              <a:rPr lang="ru-RU" sz="1000" dirty="0"/>
            </a:br>
            <a:br>
              <a:rPr lang="en-US" sz="1000" dirty="0"/>
            </a:br>
            <a:br>
              <a:rPr lang="en-US" sz="2000" dirty="0">
                <a:solidFill>
                  <a:schemeClr val="tx2">
                    <a:lumMod val="75000"/>
                  </a:schemeClr>
                </a:solidFill>
                <a:latin typeface="Times New Roman" pitchFamily="18" charset="0"/>
              </a:rPr>
            </a:br>
            <a:br>
              <a:rPr lang="ru-RU" sz="2000" dirty="0">
                <a:solidFill>
                  <a:schemeClr val="tx2">
                    <a:lumMod val="75000"/>
                  </a:schemeClr>
                </a:solidFill>
                <a:latin typeface="Times New Roman" pitchFamily="18" charset="0"/>
              </a:rPr>
            </a:br>
            <a:endParaRPr lang="ru-RU" sz="2000" dirty="0">
              <a:latin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1225296" y="533400"/>
            <a:ext cx="7613904" cy="3276600"/>
          </a:xfrm>
        </p:spPr>
        <p:txBody>
          <a:bodyPr>
            <a:normAutofit fontScale="90000"/>
          </a:bodyPr>
          <a:lstStyle/>
          <a:p>
            <a:r>
              <a:rPr lang="en-US" sz="2800" b="1" i="1" dirty="0">
                <a:solidFill>
                  <a:schemeClr val="tx1"/>
                </a:solidFill>
                <a:effectLst/>
                <a:latin typeface="Times New Roman" pitchFamily="18" charset="0"/>
              </a:rPr>
              <a:t>3. By the most common function </a:t>
            </a:r>
            <a:br>
              <a:rPr lang="en-US" sz="2800" dirty="0">
                <a:solidFill>
                  <a:schemeClr val="tx1"/>
                </a:solidFill>
                <a:effectLst/>
                <a:latin typeface="Times New Roman" pitchFamily="18" charset="0"/>
              </a:rPr>
            </a:br>
            <a:r>
              <a:rPr lang="en-US" sz="2800" dirty="0">
                <a:solidFill>
                  <a:schemeClr val="tx1"/>
                </a:solidFill>
                <a:effectLst/>
                <a:latin typeface="Times New Roman" pitchFamily="18" charset="0"/>
              </a:rPr>
              <a:t>- technological. Associated with a direct impact on the objects of labor; </a:t>
            </a:r>
            <a:br>
              <a:rPr lang="en-US" sz="2800" dirty="0">
                <a:solidFill>
                  <a:schemeClr val="tx1"/>
                </a:solidFill>
                <a:effectLst/>
                <a:latin typeface="Times New Roman" pitchFamily="18" charset="0"/>
              </a:rPr>
            </a:br>
            <a:r>
              <a:rPr lang="en-US" sz="2800" dirty="0">
                <a:solidFill>
                  <a:schemeClr val="tx1"/>
                </a:solidFill>
                <a:effectLst/>
                <a:latin typeface="Times New Roman" pitchFamily="18" charset="0"/>
              </a:rPr>
              <a:t>- maintenance costs. Associated with the creation of conditions for the implementation of production and non-production activities; </a:t>
            </a:r>
            <a:br>
              <a:rPr lang="en-US" sz="2800" dirty="0">
                <a:solidFill>
                  <a:schemeClr val="tx1"/>
                </a:solidFill>
                <a:effectLst/>
                <a:latin typeface="Times New Roman" pitchFamily="18" charset="0"/>
              </a:rPr>
            </a:br>
            <a:r>
              <a:rPr lang="en-US" sz="2800" dirty="0">
                <a:solidFill>
                  <a:schemeClr val="tx1"/>
                </a:solidFill>
                <a:effectLst/>
                <a:latin typeface="Times New Roman" pitchFamily="18" charset="0"/>
              </a:rPr>
              <a:t>- management costs. They are associated with the functioning of the top management personnel of the enterprise and its individual divisions.</a:t>
            </a:r>
            <a:br>
              <a:rPr lang="ru-RU" sz="1050" dirty="0"/>
            </a:br>
            <a:endParaRPr lang="ru-RU" sz="2400" dirty="0">
              <a:latin typeface="Times New Roman" pitchFamily="18" charset="0"/>
            </a:endParaRPr>
          </a:p>
        </p:txBody>
      </p:sp>
      <p:sp>
        <p:nvSpPr>
          <p:cNvPr id="4" name="Прямоугольник 3"/>
          <p:cNvSpPr/>
          <p:nvPr/>
        </p:nvSpPr>
        <p:spPr>
          <a:xfrm>
            <a:off x="1252728" y="4114800"/>
            <a:ext cx="7620000" cy="2400657"/>
          </a:xfrm>
          <a:prstGeom prst="rect">
            <a:avLst/>
          </a:prstGeom>
        </p:spPr>
        <p:txBody>
          <a:bodyPr wrap="square">
            <a:spAutoFit/>
          </a:bodyPr>
          <a:lstStyle/>
          <a:p>
            <a:r>
              <a:rPr lang="en-US" sz="2500" b="1" i="1" dirty="0">
                <a:latin typeface="Times New Roman" pitchFamily="18" charset="0"/>
              </a:rPr>
              <a:t>4. On the basis of connection with the release of products </a:t>
            </a:r>
          </a:p>
          <a:p>
            <a:r>
              <a:rPr lang="en-US" sz="2500" dirty="0">
                <a:latin typeface="Times New Roman" pitchFamily="18" charset="0"/>
              </a:rPr>
              <a:t>- production. Associated with the production and sale of products. </a:t>
            </a:r>
          </a:p>
          <a:p>
            <a:r>
              <a:rPr lang="en-US" sz="2500" dirty="0">
                <a:latin typeface="Times New Roman" pitchFamily="18" charset="0"/>
              </a:rPr>
              <a:t>- non-production. Associated with non-production activities of the enterprise.</a:t>
            </a:r>
            <a:endParaRPr lang="ru-RU" sz="2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1219200" y="228600"/>
            <a:ext cx="7696200" cy="2286000"/>
          </a:xfrm>
        </p:spPr>
        <p:txBody>
          <a:bodyPr>
            <a:normAutofit/>
          </a:bodyPr>
          <a:lstStyle/>
          <a:p>
            <a:r>
              <a:rPr lang="en-US" sz="2800" b="1" i="1" dirty="0">
                <a:solidFill>
                  <a:schemeClr val="tx1"/>
                </a:solidFill>
                <a:effectLst/>
                <a:latin typeface="Times New Roman" pitchFamily="18" charset="0"/>
              </a:rPr>
              <a:t>5. By the nature of production activities</a:t>
            </a:r>
            <a:br>
              <a:rPr lang="en-US" sz="2800" dirty="0">
                <a:solidFill>
                  <a:schemeClr val="tx1"/>
                </a:solidFill>
                <a:effectLst/>
                <a:latin typeface="Times New Roman" pitchFamily="18" charset="0"/>
              </a:rPr>
            </a:br>
            <a:r>
              <a:rPr lang="en-US" sz="2800" dirty="0">
                <a:solidFill>
                  <a:schemeClr val="tx1"/>
                </a:solidFill>
                <a:effectLst/>
                <a:latin typeface="Times New Roman" pitchFamily="18" charset="0"/>
              </a:rPr>
              <a:t>- basic. Main production costs; </a:t>
            </a:r>
            <a:br>
              <a:rPr lang="en-US" sz="2800" dirty="0">
                <a:solidFill>
                  <a:schemeClr val="tx1"/>
                </a:solidFill>
                <a:effectLst/>
                <a:latin typeface="Times New Roman" pitchFamily="18" charset="0"/>
              </a:rPr>
            </a:br>
            <a:r>
              <a:rPr lang="en-US" sz="2800" dirty="0">
                <a:solidFill>
                  <a:schemeClr val="tx1"/>
                </a:solidFill>
                <a:effectLst/>
                <a:latin typeface="Times New Roman" pitchFamily="18" charset="0"/>
              </a:rPr>
              <a:t>- auxiliary. Costs for energy supply, transport services, repair of fixed assets.</a:t>
            </a:r>
            <a:endParaRPr lang="ru-RU" sz="2800" dirty="0">
              <a:solidFill>
                <a:schemeClr val="tx1"/>
              </a:solidFill>
              <a:effectLst/>
              <a:latin typeface="Times New Roman" pitchFamily="18" charset="0"/>
            </a:endParaRPr>
          </a:p>
        </p:txBody>
      </p:sp>
      <p:sp>
        <p:nvSpPr>
          <p:cNvPr id="3" name="Прямоугольник 2"/>
          <p:cNvSpPr/>
          <p:nvPr/>
        </p:nvSpPr>
        <p:spPr>
          <a:xfrm>
            <a:off x="1207008" y="2819400"/>
            <a:ext cx="7473696" cy="3539430"/>
          </a:xfrm>
          <a:prstGeom prst="rect">
            <a:avLst/>
          </a:prstGeom>
        </p:spPr>
        <p:txBody>
          <a:bodyPr wrap="square">
            <a:spAutoFit/>
          </a:bodyPr>
          <a:lstStyle/>
          <a:p>
            <a:r>
              <a:rPr lang="en-US" sz="2800" b="1" i="1" dirty="0">
                <a:latin typeface="Times New Roman" pitchFamily="18" charset="0"/>
              </a:rPr>
              <a:t>6. By the degree of inclusion in the cost of production</a:t>
            </a:r>
          </a:p>
          <a:p>
            <a:r>
              <a:rPr lang="en-US" sz="2800" dirty="0">
                <a:latin typeface="Times New Roman" pitchFamily="18" charset="0"/>
              </a:rPr>
              <a:t>- fully included. No restrictions are set; </a:t>
            </a:r>
          </a:p>
          <a:p>
            <a:r>
              <a:rPr lang="en-US" sz="2800" dirty="0">
                <a:latin typeface="Times New Roman" pitchFamily="18" charset="0"/>
              </a:rPr>
              <a:t>- limitedly included. Inclusion is possible within the established limits, standards; </a:t>
            </a:r>
          </a:p>
          <a:p>
            <a:r>
              <a:rPr lang="en-US" sz="2800" dirty="0">
                <a:latin typeface="Times New Roman" pitchFamily="18" charset="0"/>
              </a:rPr>
              <a:t> - not included in the cost price. Production costs, the inclusion of which in the cost of production is prohibited.</a:t>
            </a:r>
            <a:endParaRPr lang="ru-RU"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1219200" y="609600"/>
            <a:ext cx="7924800" cy="2286000"/>
          </a:xfrm>
        </p:spPr>
        <p:txBody>
          <a:bodyPr>
            <a:normAutofit fontScale="90000"/>
          </a:bodyPr>
          <a:lstStyle/>
          <a:p>
            <a:r>
              <a:rPr lang="en-US" sz="3100" b="1" i="1" dirty="0">
                <a:solidFill>
                  <a:schemeClr val="tx1"/>
                </a:solidFill>
                <a:effectLst/>
                <a:latin typeface="Times New Roman" pitchFamily="18" charset="0"/>
              </a:rPr>
              <a:t>7. According to the method of assigning costs to the cost of production. </a:t>
            </a:r>
            <a:br>
              <a:rPr lang="en-US" sz="3100" dirty="0">
                <a:solidFill>
                  <a:schemeClr val="tx1"/>
                </a:solidFill>
                <a:effectLst/>
                <a:latin typeface="Times New Roman" pitchFamily="18" charset="0"/>
              </a:rPr>
            </a:br>
            <a:r>
              <a:rPr lang="en-US" sz="3100" dirty="0">
                <a:solidFill>
                  <a:schemeClr val="tx1"/>
                </a:solidFill>
                <a:effectLst/>
                <a:latin typeface="Times New Roman" pitchFamily="18" charset="0"/>
              </a:rPr>
              <a:t>- direct. Relate directly to the cost of the product; </a:t>
            </a:r>
            <a:br>
              <a:rPr lang="en-US" sz="3100" dirty="0">
                <a:solidFill>
                  <a:schemeClr val="tx1"/>
                </a:solidFill>
                <a:effectLst/>
                <a:latin typeface="Times New Roman" pitchFamily="18" charset="0"/>
              </a:rPr>
            </a:br>
            <a:r>
              <a:rPr lang="en-US" sz="3100" dirty="0">
                <a:solidFill>
                  <a:schemeClr val="tx1"/>
                </a:solidFill>
                <a:effectLst/>
                <a:latin typeface="Times New Roman" pitchFamily="18" charset="0"/>
              </a:rPr>
              <a:t>- indirect. They cannot be assigned directly to the cost of the product, but are distributed among the types of products in proportion to any value.</a:t>
            </a:r>
            <a:br>
              <a:rPr lang="ru-RU" sz="2400" dirty="0">
                <a:latin typeface="Times New Roman" pitchFamily="18" charset="0"/>
              </a:rPr>
            </a:br>
            <a:endParaRPr lang="ru-RU" sz="2400" dirty="0">
              <a:latin typeface="Times New Roman" pitchFamily="18" charset="0"/>
            </a:endParaRPr>
          </a:p>
        </p:txBody>
      </p:sp>
      <p:sp>
        <p:nvSpPr>
          <p:cNvPr id="3" name="Прямоугольник 2"/>
          <p:cNvSpPr/>
          <p:nvPr/>
        </p:nvSpPr>
        <p:spPr>
          <a:xfrm>
            <a:off x="1219200" y="3646944"/>
            <a:ext cx="7467600" cy="2677656"/>
          </a:xfrm>
          <a:prstGeom prst="rect">
            <a:avLst/>
          </a:prstGeom>
        </p:spPr>
        <p:txBody>
          <a:bodyPr wrap="square">
            <a:spAutoFit/>
          </a:bodyPr>
          <a:lstStyle/>
          <a:p>
            <a:pPr algn="just"/>
            <a:r>
              <a:rPr lang="en-US" sz="2800" b="1" i="1" dirty="0">
                <a:latin typeface="Times New Roman" pitchFamily="18" charset="0"/>
              </a:rPr>
              <a:t>8. On the basis of dependence on production volume </a:t>
            </a:r>
          </a:p>
          <a:p>
            <a:pPr algn="just"/>
            <a:r>
              <a:rPr lang="en-US" sz="2800" dirty="0">
                <a:latin typeface="Times New Roman" pitchFamily="18" charset="0"/>
              </a:rPr>
              <a:t>- variables. Depend on the change in production volume; </a:t>
            </a:r>
          </a:p>
          <a:p>
            <a:pPr algn="just"/>
            <a:r>
              <a:rPr lang="en-US" sz="2800" dirty="0">
                <a:latin typeface="Times New Roman" pitchFamily="18" charset="0"/>
              </a:rPr>
              <a:t>- conditionally permanent. Depend on very little or no change in output.</a:t>
            </a:r>
            <a:endParaRPr lang="ru-RU"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1295400" y="118170"/>
            <a:ext cx="7848600" cy="2743200"/>
          </a:xfrm>
        </p:spPr>
        <p:txBody>
          <a:bodyPr>
            <a:normAutofit/>
          </a:bodyPr>
          <a:lstStyle/>
          <a:p>
            <a:r>
              <a:rPr lang="en-US" sz="3200" b="1" i="1" dirty="0">
                <a:solidFill>
                  <a:schemeClr val="tx1"/>
                </a:solidFill>
                <a:effectLst/>
                <a:latin typeface="Times New Roman" pitchFamily="18" charset="0"/>
              </a:rPr>
              <a:t>9. According to the composition of costs </a:t>
            </a:r>
            <a:br>
              <a:rPr lang="en-US" sz="3200" dirty="0">
                <a:solidFill>
                  <a:schemeClr val="tx1"/>
                </a:solidFill>
                <a:effectLst/>
                <a:latin typeface="Times New Roman" pitchFamily="18" charset="0"/>
              </a:rPr>
            </a:br>
            <a:r>
              <a:rPr lang="en-US" sz="3200" dirty="0">
                <a:solidFill>
                  <a:schemeClr val="tx1"/>
                </a:solidFill>
                <a:effectLst/>
                <a:latin typeface="Times New Roman" pitchFamily="18" charset="0"/>
              </a:rPr>
              <a:t>- simple. Consist of one economic element; </a:t>
            </a:r>
            <a:br>
              <a:rPr lang="en-US" sz="3200" dirty="0">
                <a:solidFill>
                  <a:schemeClr val="tx1"/>
                </a:solidFill>
                <a:effectLst/>
                <a:latin typeface="Times New Roman" pitchFamily="18" charset="0"/>
              </a:rPr>
            </a:br>
            <a:r>
              <a:rPr lang="en-US" sz="3200" dirty="0">
                <a:solidFill>
                  <a:schemeClr val="tx1"/>
                </a:solidFill>
                <a:effectLst/>
                <a:latin typeface="Times New Roman" pitchFamily="18" charset="0"/>
              </a:rPr>
              <a:t>- complex. Consist of several economic elements with the same production value.</a:t>
            </a:r>
            <a:endParaRPr lang="ru-RU" sz="3200" dirty="0">
              <a:solidFill>
                <a:schemeClr val="tx1"/>
              </a:solidFill>
              <a:effectLst/>
            </a:endParaRPr>
          </a:p>
        </p:txBody>
      </p:sp>
      <p:sp>
        <p:nvSpPr>
          <p:cNvPr id="4" name="TextBox 3">
            <a:extLst>
              <a:ext uri="{FF2B5EF4-FFF2-40B4-BE49-F238E27FC236}">
                <a16:creationId xmlns:a16="http://schemas.microsoft.com/office/drawing/2014/main" id="{87271673-AF43-4E9E-B490-D5532566C566}"/>
              </a:ext>
            </a:extLst>
          </p:cNvPr>
          <p:cNvSpPr txBox="1"/>
          <p:nvPr/>
        </p:nvSpPr>
        <p:spPr>
          <a:xfrm>
            <a:off x="1295400" y="2971800"/>
            <a:ext cx="7620000" cy="3539430"/>
          </a:xfrm>
          <a:prstGeom prst="rect">
            <a:avLst/>
          </a:prstGeom>
          <a:noFill/>
        </p:spPr>
        <p:txBody>
          <a:bodyPr wrap="square">
            <a:spAutoFit/>
          </a:bodyPr>
          <a:lstStyle/>
          <a:p>
            <a:r>
              <a:rPr lang="en-US" sz="3200" b="1" i="1" dirty="0">
                <a:solidFill>
                  <a:schemeClr val="tx1"/>
                </a:solidFill>
                <a:effectLst/>
                <a:latin typeface="Times New Roman" pitchFamily="18" charset="0"/>
              </a:rPr>
              <a:t>10. According to the scope of rationing </a:t>
            </a:r>
            <a:br>
              <a:rPr lang="en-US" sz="3200" dirty="0">
                <a:solidFill>
                  <a:schemeClr val="tx1"/>
                </a:solidFill>
                <a:effectLst/>
                <a:latin typeface="Times New Roman" pitchFamily="18" charset="0"/>
              </a:rPr>
            </a:br>
            <a:r>
              <a:rPr lang="en-US" sz="3200" dirty="0">
                <a:solidFill>
                  <a:schemeClr val="tx1"/>
                </a:solidFill>
                <a:effectLst/>
                <a:latin typeface="Times New Roman" pitchFamily="18" charset="0"/>
              </a:rPr>
              <a:t>- rationed. Can be calculated before the start of the planning period; </a:t>
            </a:r>
            <a:br>
              <a:rPr lang="en-US" sz="3200" dirty="0">
                <a:solidFill>
                  <a:schemeClr val="tx1"/>
                </a:solidFill>
                <a:effectLst/>
                <a:latin typeface="Times New Roman" pitchFamily="18" charset="0"/>
              </a:rPr>
            </a:br>
            <a:r>
              <a:rPr lang="en-US" sz="3200" dirty="0">
                <a:solidFill>
                  <a:schemeClr val="tx1"/>
                </a:solidFill>
                <a:effectLst/>
                <a:latin typeface="Times New Roman" pitchFamily="18" charset="0"/>
              </a:rPr>
              <a:t>- non-standardized. Cannot be calculated before the beginning of the planning period, for example, the costs for the correction of defects.</a:t>
            </a:r>
            <a:endParaRPr lang="ru-RU"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1219200" y="457200"/>
            <a:ext cx="7924800" cy="1600200"/>
          </a:xfrm>
        </p:spPr>
        <p:txBody>
          <a:bodyPr>
            <a:normAutofit/>
          </a:bodyPr>
          <a:lstStyle/>
          <a:p>
            <a:r>
              <a:rPr lang="en-US" sz="3200" b="1" i="1" dirty="0">
                <a:solidFill>
                  <a:schemeClr val="tx1"/>
                </a:solidFill>
                <a:effectLst/>
                <a:latin typeface="Times New Roman" pitchFamily="18" charset="0"/>
              </a:rPr>
              <a:t>11. By the frequency of occurrence </a:t>
            </a:r>
            <a:br>
              <a:rPr lang="en-US" sz="3200" dirty="0">
                <a:solidFill>
                  <a:schemeClr val="tx1"/>
                </a:solidFill>
                <a:effectLst/>
                <a:latin typeface="Times New Roman" pitchFamily="18" charset="0"/>
              </a:rPr>
            </a:br>
            <a:r>
              <a:rPr lang="en-US" sz="3200" dirty="0">
                <a:solidFill>
                  <a:schemeClr val="tx1"/>
                </a:solidFill>
                <a:effectLst/>
                <a:latin typeface="Times New Roman" pitchFamily="18" charset="0"/>
              </a:rPr>
              <a:t>- current. Frequent periodicity; </a:t>
            </a:r>
            <a:br>
              <a:rPr lang="en-US" sz="3200" dirty="0">
                <a:solidFill>
                  <a:schemeClr val="tx1"/>
                </a:solidFill>
                <a:effectLst/>
                <a:latin typeface="Times New Roman" pitchFamily="18" charset="0"/>
              </a:rPr>
            </a:br>
            <a:r>
              <a:rPr lang="en-US" sz="3200" dirty="0">
                <a:solidFill>
                  <a:schemeClr val="tx1"/>
                </a:solidFill>
                <a:effectLst/>
                <a:latin typeface="Times New Roman" pitchFamily="18" charset="0"/>
              </a:rPr>
              <a:t>- one-time. Carried out only once.</a:t>
            </a:r>
            <a:endParaRPr lang="ru-RU" sz="3200" dirty="0">
              <a:solidFill>
                <a:schemeClr val="tx1"/>
              </a:solidFill>
              <a:effectLst/>
            </a:endParaRPr>
          </a:p>
        </p:txBody>
      </p:sp>
      <p:sp>
        <p:nvSpPr>
          <p:cNvPr id="4" name="TextBox 3">
            <a:extLst>
              <a:ext uri="{FF2B5EF4-FFF2-40B4-BE49-F238E27FC236}">
                <a16:creationId xmlns:a16="http://schemas.microsoft.com/office/drawing/2014/main" id="{6D74BEA3-08A5-4642-A679-BA85F953737F}"/>
              </a:ext>
            </a:extLst>
          </p:cNvPr>
          <p:cNvSpPr txBox="1"/>
          <p:nvPr/>
        </p:nvSpPr>
        <p:spPr>
          <a:xfrm>
            <a:off x="1219200" y="2819400"/>
            <a:ext cx="7696200" cy="3046988"/>
          </a:xfrm>
          <a:prstGeom prst="rect">
            <a:avLst/>
          </a:prstGeom>
          <a:noFill/>
        </p:spPr>
        <p:txBody>
          <a:bodyPr wrap="square">
            <a:spAutoFit/>
          </a:bodyPr>
          <a:lstStyle/>
          <a:p>
            <a:r>
              <a:rPr lang="en-US" sz="3200" b="1" i="1" dirty="0">
                <a:solidFill>
                  <a:schemeClr val="tx1"/>
                </a:solidFill>
                <a:effectLst/>
                <a:latin typeface="Times New Roman" pitchFamily="18" charset="0"/>
              </a:rPr>
              <a:t>12. Based on efficiency</a:t>
            </a:r>
            <a:br>
              <a:rPr lang="en-US" sz="3200" dirty="0">
                <a:solidFill>
                  <a:schemeClr val="tx1"/>
                </a:solidFill>
                <a:effectLst/>
                <a:latin typeface="Times New Roman" pitchFamily="18" charset="0"/>
              </a:rPr>
            </a:br>
            <a:r>
              <a:rPr lang="en-US" sz="3200" dirty="0">
                <a:solidFill>
                  <a:schemeClr val="tx1"/>
                </a:solidFill>
                <a:effectLst/>
                <a:latin typeface="Times New Roman" pitchFamily="18" charset="0"/>
              </a:rPr>
              <a:t> - productive. For the production of products of the established quality with rational technology and organization of production; </a:t>
            </a:r>
            <a:br>
              <a:rPr lang="en-US" sz="3200" dirty="0">
                <a:solidFill>
                  <a:schemeClr val="tx1"/>
                </a:solidFill>
                <a:effectLst/>
                <a:latin typeface="Times New Roman" pitchFamily="18" charset="0"/>
              </a:rPr>
            </a:br>
            <a:r>
              <a:rPr lang="en-US" sz="3200" dirty="0">
                <a:solidFill>
                  <a:schemeClr val="tx1"/>
                </a:solidFill>
                <a:effectLst/>
                <a:latin typeface="Times New Roman" pitchFamily="18" charset="0"/>
              </a:rPr>
              <a:t>- non-production. As a result of shortcomings in technology and organization of production.</a:t>
            </a:r>
            <a:endParaRPr lang="ru-RU"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1143000" y="0"/>
            <a:ext cx="8001000" cy="6858000"/>
          </a:xfrm>
        </p:spPr>
        <p:txBody>
          <a:bodyPr>
            <a:normAutofit/>
          </a:bodyPr>
          <a:lstStyle/>
          <a:p>
            <a:r>
              <a:rPr lang="en-US" sz="2800" b="1" dirty="0">
                <a:latin typeface="Times New Roman" pitchFamily="18" charset="0"/>
              </a:rPr>
              <a:t>All costs that form the cost of production are grouped by calculation items as follows: </a:t>
            </a:r>
            <a:br>
              <a:rPr lang="en-US" sz="2800" b="1" dirty="0">
                <a:latin typeface="Times New Roman" pitchFamily="18" charset="0"/>
              </a:rPr>
            </a:br>
            <a:br>
              <a:rPr lang="en-US" sz="2800" dirty="0">
                <a:latin typeface="Times New Roman" pitchFamily="18" charset="0"/>
              </a:rPr>
            </a:br>
            <a:r>
              <a:rPr lang="en-US" sz="2800" dirty="0">
                <a:latin typeface="Times New Roman" pitchFamily="18" charset="0"/>
              </a:rPr>
              <a:t>1) materials; </a:t>
            </a:r>
            <a:br>
              <a:rPr lang="en-US" sz="2800" dirty="0">
                <a:latin typeface="Times New Roman" pitchFamily="18" charset="0"/>
              </a:rPr>
            </a:br>
            <a:r>
              <a:rPr lang="en-US" sz="2800" dirty="0">
                <a:latin typeface="Times New Roman" pitchFamily="18" charset="0"/>
              </a:rPr>
              <a:t>2) returnable waste (deducted); </a:t>
            </a:r>
            <a:br>
              <a:rPr lang="en-US" sz="2800" dirty="0">
                <a:latin typeface="Times New Roman" pitchFamily="18" charset="0"/>
              </a:rPr>
            </a:br>
            <a:r>
              <a:rPr lang="en-US" sz="2800" dirty="0">
                <a:latin typeface="Times New Roman" pitchFamily="18" charset="0"/>
              </a:rPr>
              <a:t>3) purchased components and semi-finished products;</a:t>
            </a:r>
            <a:br>
              <a:rPr lang="en-US" sz="2800" dirty="0">
                <a:latin typeface="Times New Roman" pitchFamily="18" charset="0"/>
              </a:rPr>
            </a:br>
            <a:r>
              <a:rPr lang="en-US" sz="2800" dirty="0">
                <a:latin typeface="Times New Roman" pitchFamily="18" charset="0"/>
              </a:rPr>
              <a:t>4) basic wages of production workers; </a:t>
            </a:r>
            <a:br>
              <a:rPr lang="en-US" sz="2800" dirty="0">
                <a:latin typeface="Times New Roman" pitchFamily="18" charset="0"/>
              </a:rPr>
            </a:br>
            <a:r>
              <a:rPr lang="en-US" sz="2800" dirty="0">
                <a:latin typeface="Times New Roman" pitchFamily="18" charset="0"/>
              </a:rPr>
              <a:t>5) additional wages of production workers; </a:t>
            </a:r>
            <a:br>
              <a:rPr lang="en-US" sz="2800" dirty="0">
                <a:latin typeface="Times New Roman" pitchFamily="18" charset="0"/>
              </a:rPr>
            </a:br>
            <a:r>
              <a:rPr lang="en-US" sz="2800" dirty="0">
                <a:latin typeface="Times New Roman" pitchFamily="18" charset="0"/>
              </a:rPr>
              <a:t>6) deductions for social taxes; </a:t>
            </a:r>
            <a:br>
              <a:rPr lang="en-US" sz="2800" dirty="0">
                <a:latin typeface="Times New Roman" pitchFamily="18" charset="0"/>
              </a:rPr>
            </a:br>
            <a:r>
              <a:rPr lang="en-US" sz="2800" dirty="0">
                <a:latin typeface="Times New Roman" pitchFamily="18" charset="0"/>
              </a:rPr>
              <a:t>7) general production costs (equipment maintenance costs and shop floor costs); WORKSHOP COST</a:t>
            </a:r>
            <a:br>
              <a:rPr lang="en-US" sz="2800" dirty="0">
                <a:latin typeface="Times New Roman" pitchFamily="18" charset="0"/>
              </a:rPr>
            </a:br>
            <a:r>
              <a:rPr lang="en-US" sz="2800" dirty="0">
                <a:latin typeface="Times New Roman" pitchFamily="18" charset="0"/>
              </a:rPr>
              <a:t>8) general expenses; </a:t>
            </a:r>
            <a:br>
              <a:rPr lang="en-US" sz="2800" dirty="0">
                <a:latin typeface="Times New Roman" pitchFamily="18" charset="0"/>
              </a:rPr>
            </a:br>
            <a:r>
              <a:rPr lang="en-US" sz="2800" dirty="0">
                <a:latin typeface="Times New Roman" pitchFamily="18" charset="0"/>
              </a:rPr>
              <a:t>9) other production costs; PRODUCTION COST </a:t>
            </a:r>
            <a:br>
              <a:rPr lang="en-US" sz="2800" dirty="0">
                <a:latin typeface="Times New Roman" pitchFamily="18" charset="0"/>
              </a:rPr>
            </a:br>
            <a:r>
              <a:rPr lang="en-US" sz="2800" dirty="0">
                <a:latin typeface="Times New Roman" pitchFamily="18" charset="0"/>
              </a:rPr>
              <a:t>10) Non-production (commercial) costs; FULL COST</a:t>
            </a:r>
            <a:endParaRPr lang="ru-RU" sz="2800" dirty="0">
              <a:latin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1219200" y="0"/>
            <a:ext cx="7620000" cy="6858000"/>
          </a:xfrm>
        </p:spPr>
        <p:txBody>
          <a:bodyPr/>
          <a:lstStyle/>
          <a:p>
            <a:r>
              <a:rPr lang="en-US" sz="3600" b="1" dirty="0">
                <a:latin typeface="Times New Roman" pitchFamily="18" charset="0"/>
              </a:rPr>
              <a:t>General production costs include: </a:t>
            </a:r>
            <a:br>
              <a:rPr lang="en-US" sz="3600" dirty="0">
                <a:latin typeface="Times New Roman" pitchFamily="18" charset="0"/>
              </a:rPr>
            </a:br>
            <a:r>
              <a:rPr lang="en-US" sz="3600" dirty="0">
                <a:latin typeface="Times New Roman" pitchFamily="18" charset="0"/>
              </a:rPr>
              <a:t>1) the cost of maintaining and operating equipment: </a:t>
            </a:r>
            <a:br>
              <a:rPr lang="en-US" sz="3600" dirty="0">
                <a:latin typeface="Times New Roman" pitchFamily="18" charset="0"/>
              </a:rPr>
            </a:br>
            <a:r>
              <a:rPr lang="en-US" sz="3600" dirty="0">
                <a:latin typeface="Times New Roman" pitchFamily="18" charset="0"/>
              </a:rPr>
              <a:t>- depreciation of equipment and vehicles; </a:t>
            </a:r>
            <a:br>
              <a:rPr lang="en-US" sz="3600" dirty="0">
                <a:latin typeface="Times New Roman" pitchFamily="18" charset="0"/>
              </a:rPr>
            </a:br>
            <a:r>
              <a:rPr lang="en-US" sz="3600" dirty="0">
                <a:latin typeface="Times New Roman" pitchFamily="18" charset="0"/>
              </a:rPr>
              <a:t>-costs for the maintenance and operation of equipment; </a:t>
            </a:r>
            <a:br>
              <a:rPr lang="en-US" sz="3600" dirty="0">
                <a:latin typeface="Times New Roman" pitchFamily="18" charset="0"/>
              </a:rPr>
            </a:br>
            <a:r>
              <a:rPr lang="en-US" sz="3600" dirty="0">
                <a:latin typeface="Times New Roman" pitchFamily="18" charset="0"/>
              </a:rPr>
              <a:t>- equipment insurance costs; </a:t>
            </a:r>
            <a:br>
              <a:rPr lang="en-US" sz="3600" dirty="0">
                <a:latin typeface="Times New Roman" pitchFamily="18" charset="0"/>
              </a:rPr>
            </a:br>
            <a:r>
              <a:rPr lang="en-US" sz="3600" dirty="0">
                <a:latin typeface="Times New Roman" pitchFamily="18" charset="0"/>
              </a:rPr>
              <a:t>- remuneration of workers servicing the equipment;</a:t>
            </a:r>
            <a:endParaRPr lang="ru-RU" sz="3600" dirty="0">
              <a:latin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1371600" y="0"/>
            <a:ext cx="7239000" cy="6858000"/>
          </a:xfrm>
        </p:spPr>
        <p:txBody>
          <a:bodyPr>
            <a:normAutofit/>
          </a:bodyPr>
          <a:lstStyle/>
          <a:p>
            <a:pPr>
              <a:buFontTx/>
              <a:buChar char="-"/>
            </a:pPr>
            <a:r>
              <a:rPr lang="en-US" sz="3600" dirty="0"/>
              <a:t> costs of all types of energy, water, steam, compressed air, auxiliary production services; </a:t>
            </a:r>
            <a:br>
              <a:rPr lang="en-US" sz="3600" dirty="0"/>
            </a:br>
            <a:br>
              <a:rPr lang="en-US" sz="3600" dirty="0"/>
            </a:br>
            <a:r>
              <a:rPr lang="en-US" sz="3600" dirty="0"/>
              <a:t>- expenses for equipment repair, technical inspections, maintenance;</a:t>
            </a:r>
            <a:br>
              <a:rPr lang="en-US" sz="3600" dirty="0"/>
            </a:br>
            <a:br>
              <a:rPr lang="en-US" sz="3600" dirty="0"/>
            </a:br>
            <a:r>
              <a:rPr lang="en-US" sz="3600" dirty="0"/>
              <a:t>- other costs associated with the use of equipment.</a:t>
            </a:r>
            <a:endParaRPr lang="ru-RU" sz="3600" dirty="0">
              <a:latin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a:xfrm>
            <a:off x="1371600" y="0"/>
            <a:ext cx="7467600" cy="6858000"/>
          </a:xfrm>
        </p:spPr>
        <p:txBody>
          <a:bodyPr>
            <a:normAutofit/>
          </a:bodyPr>
          <a:lstStyle/>
          <a:p>
            <a:r>
              <a:rPr lang="en-US" sz="3800" b="1" dirty="0">
                <a:latin typeface="Times New Roman" pitchFamily="18" charset="0"/>
              </a:rPr>
              <a:t>2) workshop expenses: </a:t>
            </a:r>
            <a:br>
              <a:rPr lang="en-US" sz="3800" dirty="0">
                <a:latin typeface="Times New Roman" pitchFamily="18" charset="0"/>
              </a:rPr>
            </a:br>
            <a:r>
              <a:rPr lang="en-US" sz="3800" dirty="0">
                <a:latin typeface="Times New Roman" pitchFamily="18" charset="0"/>
              </a:rPr>
              <a:t>- remuneration of labor of the shop management apparatus; </a:t>
            </a:r>
            <a:br>
              <a:rPr lang="en-US" sz="3800" dirty="0">
                <a:latin typeface="Times New Roman" pitchFamily="18" charset="0"/>
              </a:rPr>
            </a:br>
            <a:r>
              <a:rPr lang="en-US" sz="3800" dirty="0">
                <a:latin typeface="Times New Roman" pitchFamily="18" charset="0"/>
              </a:rPr>
              <a:t>- maintenance, repair and depreciation of buildings, structures, inventory; </a:t>
            </a:r>
            <a:br>
              <a:rPr lang="en-US" sz="3800" dirty="0">
                <a:latin typeface="Times New Roman" pitchFamily="18" charset="0"/>
              </a:rPr>
            </a:br>
            <a:r>
              <a:rPr lang="en-US" sz="3800" dirty="0">
                <a:latin typeface="Times New Roman" pitchFamily="18" charset="0"/>
              </a:rPr>
              <a:t>- rent for premises, machinery, equipment and other objects used in production; </a:t>
            </a:r>
            <a:br>
              <a:rPr lang="en-US" sz="3800" dirty="0">
                <a:latin typeface="Times New Roman" pitchFamily="18" charset="0"/>
              </a:rPr>
            </a:br>
            <a:r>
              <a:rPr lang="en-US" sz="3800" dirty="0">
                <a:latin typeface="Times New Roman" pitchFamily="18" charset="0"/>
              </a:rPr>
              <a:t>- other costs associated with the management of production units.</a:t>
            </a:r>
            <a:endParaRPr lang="ru-RU" sz="3800" dirty="0">
              <a:latin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1371600" y="0"/>
            <a:ext cx="7772400" cy="6858000"/>
          </a:xfrm>
        </p:spPr>
        <p:txBody>
          <a:bodyPr>
            <a:normAutofit/>
          </a:bodyPr>
          <a:lstStyle/>
          <a:p>
            <a:r>
              <a:rPr lang="en-US" sz="3600" b="1" dirty="0">
                <a:latin typeface="Times New Roman" pitchFamily="18" charset="0"/>
              </a:rPr>
              <a:t>General operating expenses include:</a:t>
            </a:r>
            <a:br>
              <a:rPr lang="en-US" sz="3600" b="1" dirty="0">
                <a:latin typeface="Times New Roman" pitchFamily="18" charset="0"/>
              </a:rPr>
            </a:br>
            <a:r>
              <a:rPr lang="en-US" sz="3600" b="1" dirty="0">
                <a:latin typeface="Times New Roman" pitchFamily="18" charset="0"/>
              </a:rPr>
              <a:t> </a:t>
            </a:r>
            <a:br>
              <a:rPr lang="en-US" sz="3600" dirty="0">
                <a:latin typeface="Times New Roman" pitchFamily="18" charset="0"/>
              </a:rPr>
            </a:br>
            <a:r>
              <a:rPr lang="en-US" sz="3600" dirty="0">
                <a:latin typeface="Times New Roman" pitchFamily="18" charset="0"/>
              </a:rPr>
              <a:t>- administrative and administrative expenses; </a:t>
            </a:r>
            <a:br>
              <a:rPr lang="en-US" sz="3600" dirty="0">
                <a:latin typeface="Times New Roman" pitchFamily="18" charset="0"/>
              </a:rPr>
            </a:br>
            <a:r>
              <a:rPr lang="en-US" sz="3600" dirty="0">
                <a:latin typeface="Times New Roman" pitchFamily="18" charset="0"/>
              </a:rPr>
              <a:t>- maintenance of general housekeeping personnel not associated with the production process; </a:t>
            </a:r>
            <a:br>
              <a:rPr lang="en-US" sz="3600" dirty="0">
                <a:latin typeface="Times New Roman" pitchFamily="18" charset="0"/>
              </a:rPr>
            </a:br>
            <a:r>
              <a:rPr lang="en-US" sz="3600" dirty="0">
                <a:latin typeface="Times New Roman" pitchFamily="18" charset="0"/>
              </a:rPr>
              <a:t>- depreciation deductions and expenses for the repair of fixed assets for administrative and general economic purposes;</a:t>
            </a:r>
            <a:endParaRPr lang="ru-RU" sz="3600" dirty="0">
              <a:latin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xfrm>
            <a:off x="1219200" y="0"/>
            <a:ext cx="7696200" cy="6858000"/>
          </a:xfrm>
        </p:spPr>
        <p:txBody>
          <a:bodyPr/>
          <a:lstStyle/>
          <a:p>
            <a:r>
              <a:rPr lang="en-US" dirty="0">
                <a:latin typeface="Times New Roman" pitchFamily="18" charset="0"/>
              </a:rPr>
              <a:t>PROFIT OF THE ENTERPRISE.</a:t>
            </a:r>
            <a:br>
              <a:rPr lang="en-US" dirty="0">
                <a:latin typeface="Times New Roman" pitchFamily="18" charset="0"/>
              </a:rPr>
            </a:br>
            <a:br>
              <a:rPr lang="en-US" dirty="0">
                <a:latin typeface="Times New Roman" pitchFamily="18" charset="0"/>
              </a:rPr>
            </a:br>
            <a:r>
              <a:rPr lang="en-US" dirty="0">
                <a:latin typeface="Times New Roman" pitchFamily="18" charset="0"/>
              </a:rPr>
              <a:t>PROFITABILITY INDICATORS</a:t>
            </a:r>
            <a:endParaRPr lang="ru-RU" dirty="0">
              <a:latin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xfrm>
            <a:off x="1257300" y="1066800"/>
            <a:ext cx="7772400" cy="1828800"/>
          </a:xfrm>
        </p:spPr>
        <p:txBody>
          <a:bodyPr>
            <a:normAutofit fontScale="90000"/>
          </a:bodyPr>
          <a:lstStyle/>
          <a:p>
            <a:r>
              <a:rPr lang="en-US" sz="4000" b="1" dirty="0">
                <a:latin typeface="Times New Roman" pitchFamily="18" charset="0"/>
              </a:rPr>
              <a:t>PROFIT </a:t>
            </a:r>
            <a:r>
              <a:rPr lang="en-US" sz="4000" dirty="0">
                <a:effectLst/>
                <a:latin typeface="Times New Roman" pitchFamily="18" charset="0"/>
              </a:rPr>
              <a:t>is the monetary expression of the main part of monetary savings created by enterprises of any form of ownership.</a:t>
            </a:r>
            <a:br>
              <a:rPr lang="en-US" sz="3600" dirty="0">
                <a:effectLst/>
                <a:latin typeface="Times New Roman" pitchFamily="18" charset="0"/>
              </a:rPr>
            </a:br>
            <a:br>
              <a:rPr lang="en-US" sz="3600" dirty="0">
                <a:effectLst/>
                <a:latin typeface="Times New Roman" pitchFamily="18" charset="0"/>
              </a:rPr>
            </a:br>
            <a:endParaRPr lang="ru-RU" sz="3600" dirty="0">
              <a:effectLst/>
              <a:latin typeface="Times New Roman" pitchFamily="18" charset="0"/>
            </a:endParaRPr>
          </a:p>
        </p:txBody>
      </p:sp>
      <p:sp>
        <p:nvSpPr>
          <p:cNvPr id="7" name="Rectangle 2">
            <a:extLst>
              <a:ext uri="{FF2B5EF4-FFF2-40B4-BE49-F238E27FC236}">
                <a16:creationId xmlns:a16="http://schemas.microsoft.com/office/drawing/2014/main" id="{CE394814-7CAD-4159-BC06-A819A4EFB479}"/>
              </a:ext>
            </a:extLst>
          </p:cNvPr>
          <p:cNvSpPr txBox="1">
            <a:spLocks noChangeArrowheads="1"/>
          </p:cNvSpPr>
          <p:nvPr/>
        </p:nvSpPr>
        <p:spPr>
          <a:xfrm>
            <a:off x="1232916" y="3124200"/>
            <a:ext cx="8001000" cy="3429000"/>
          </a:xfrm>
          <a:prstGeom prst="rect">
            <a:avLst/>
          </a:prstGeom>
        </p:spPr>
        <p:txBody>
          <a:bodyPr anchor="ctr">
            <a:norm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3600" b="1" dirty="0">
                <a:latin typeface="Times New Roman" pitchFamily="18" charset="0"/>
              </a:rPr>
              <a:t>PROFIT VALUE</a:t>
            </a:r>
            <a:r>
              <a:rPr lang="en-US" sz="3600" dirty="0">
                <a:latin typeface="Times New Roman" pitchFamily="18" charset="0"/>
              </a:rPr>
              <a:t>: </a:t>
            </a:r>
            <a:r>
              <a:rPr lang="en-US" sz="3600" dirty="0">
                <a:effectLst/>
                <a:latin typeface="Times New Roman" pitchFamily="18" charset="0"/>
              </a:rPr>
              <a:t>profit is the indicator that most fully reflects the efficiency of production, the volume and quality of products, the state of labor productivity, the level of cost.</a:t>
            </a:r>
            <a:endParaRPr lang="ru-RU" sz="3600" dirty="0">
              <a:effectLst/>
              <a:latin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xfrm>
            <a:off x="1295400" y="228600"/>
            <a:ext cx="7620000" cy="6400800"/>
          </a:xfrm>
        </p:spPr>
        <p:txBody>
          <a:bodyPr>
            <a:normAutofit fontScale="90000"/>
          </a:bodyPr>
          <a:lstStyle/>
          <a:p>
            <a:r>
              <a:rPr lang="en-US" sz="3800" b="1" dirty="0">
                <a:latin typeface="Times New Roman" pitchFamily="18" charset="0"/>
              </a:rPr>
              <a:t>             PROFIT FUNCTIONS:</a:t>
            </a:r>
            <a:br>
              <a:rPr lang="ru-RU" sz="3800" dirty="0">
                <a:latin typeface="Times New Roman" pitchFamily="18" charset="0"/>
              </a:rPr>
            </a:br>
            <a:br>
              <a:rPr lang="ru-RU" sz="3600" dirty="0">
                <a:latin typeface="Times New Roman" pitchFamily="18" charset="0"/>
              </a:rPr>
            </a:br>
            <a:r>
              <a:rPr lang="en-US" sz="3800" dirty="0">
                <a:latin typeface="Times New Roman" pitchFamily="18" charset="0"/>
              </a:rPr>
              <a:t>1) reflects the final financial result, i.e. characterizes the economic effect obtained as a result of the activities of the enterprise;</a:t>
            </a:r>
            <a:br>
              <a:rPr lang="en-US" sz="3800" dirty="0">
                <a:latin typeface="Times New Roman" pitchFamily="18" charset="0"/>
              </a:rPr>
            </a:br>
            <a:r>
              <a:rPr lang="en-US" sz="3800" dirty="0">
                <a:latin typeface="Times New Roman" pitchFamily="18" charset="0"/>
              </a:rPr>
              <a:t>2) the stimulating function is that profit is both the financial result and the main element of the financial resources of the enterprise;</a:t>
            </a:r>
            <a:br>
              <a:rPr lang="en-US" sz="3800" dirty="0">
                <a:latin typeface="Times New Roman" pitchFamily="18" charset="0"/>
              </a:rPr>
            </a:br>
            <a:r>
              <a:rPr lang="en-US" sz="3800" dirty="0">
                <a:latin typeface="Times New Roman" pitchFamily="18" charset="0"/>
              </a:rPr>
              <a:t>3) profit is one of the sources of budgeting at different levels.</a:t>
            </a:r>
            <a:endParaRPr lang="ru-RU" sz="3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a:xfrm>
            <a:off x="1219200" y="0"/>
            <a:ext cx="7772400" cy="6858000"/>
          </a:xfrm>
        </p:spPr>
        <p:txBody>
          <a:bodyPr>
            <a:normAutofit/>
          </a:bodyPr>
          <a:lstStyle/>
          <a:p>
            <a:r>
              <a:rPr lang="en-US" sz="3200" b="1" dirty="0">
                <a:latin typeface="Times New Roman" pitchFamily="18" charset="0"/>
              </a:rPr>
              <a:t>In business practice, the following types of profit are distinguished: </a:t>
            </a:r>
            <a:br>
              <a:rPr lang="ru-RU" sz="3200" b="1" dirty="0">
                <a:latin typeface="Times New Roman" pitchFamily="18" charset="0"/>
              </a:rPr>
            </a:br>
            <a:br>
              <a:rPr lang="en-US" sz="3200" dirty="0">
                <a:latin typeface="Times New Roman" pitchFamily="18" charset="0"/>
              </a:rPr>
            </a:br>
            <a:r>
              <a:rPr lang="en-US" sz="3200" dirty="0">
                <a:latin typeface="Times New Roman" pitchFamily="18" charset="0"/>
              </a:rPr>
              <a:t>1) gross profit - the difference between sales proceeds and production costs; </a:t>
            </a:r>
            <a:br>
              <a:rPr lang="en-US" sz="3200" dirty="0">
                <a:latin typeface="Times New Roman" pitchFamily="18" charset="0"/>
              </a:rPr>
            </a:br>
            <a:r>
              <a:rPr lang="en-US" sz="3200" dirty="0">
                <a:latin typeface="Times New Roman" pitchFamily="18" charset="0"/>
              </a:rPr>
              <a:t>2) profit from the sale of products (works, services) is the financial result obtained from the main activity of the enterprise, which can be carried out in any form, fixed in its charter and not prohibited by law. The profit in the enterprise is the difference between the income and expenses of the enterprise;</a:t>
            </a:r>
            <a:endParaRPr lang="ru-RU" sz="3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a:xfrm>
            <a:off x="1219200" y="0"/>
            <a:ext cx="7772400" cy="6858000"/>
          </a:xfrm>
        </p:spPr>
        <p:txBody>
          <a:bodyPr>
            <a:normAutofit/>
          </a:bodyPr>
          <a:lstStyle/>
          <a:p>
            <a:r>
              <a:rPr lang="en-US" sz="3400" dirty="0">
                <a:latin typeface="Times New Roman" pitchFamily="18" charset="0"/>
              </a:rPr>
              <a:t>3) total income. Depending on their nature, receipt and areas of activity, enterprises are divided into: - income from ordinary activities; - operating income; - non-operating income; - extraordinary income;</a:t>
            </a:r>
            <a:br>
              <a:rPr lang="ru-RU" sz="3400" dirty="0">
                <a:latin typeface="Times New Roman" pitchFamily="18" charset="0"/>
              </a:rPr>
            </a:br>
            <a:br>
              <a:rPr lang="ru-RU" sz="3400" dirty="0">
                <a:latin typeface="Times New Roman" pitchFamily="18" charset="0"/>
              </a:rPr>
            </a:br>
            <a:r>
              <a:rPr lang="en-US" sz="3400" dirty="0">
                <a:latin typeface="Times New Roman" pitchFamily="18" charset="0"/>
              </a:rPr>
              <a:t>4) total costs. Depending on their nature, conditions of implementation and areas of activity, the enterprise is divided into expenses - for ordinary activities; -  operating expenses; - non-operating expenses; - extraordinary expenses.</a:t>
            </a:r>
            <a:endParaRPr lang="ru-RU" sz="3400" dirty="0">
              <a:latin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a:xfrm>
            <a:off x="1371600" y="0"/>
            <a:ext cx="7315200" cy="6858000"/>
          </a:xfrm>
        </p:spPr>
        <p:txBody>
          <a:bodyPr>
            <a:normAutofit fontScale="90000"/>
          </a:bodyPr>
          <a:lstStyle/>
          <a:p>
            <a:pPr algn="just"/>
            <a:r>
              <a:rPr lang="en-US" dirty="0">
                <a:latin typeface="Times New Roman" pitchFamily="18" charset="0"/>
              </a:rPr>
              <a:t>FORMATION AND USE OF PROFIT</a:t>
            </a:r>
            <a:br>
              <a:rPr lang="ru-RU" dirty="0">
                <a:latin typeface="Times New Roman" pitchFamily="18" charset="0"/>
              </a:rPr>
            </a:br>
            <a:br>
              <a:rPr lang="ru-RU" dirty="0">
                <a:latin typeface="Times New Roman" pitchFamily="18" charset="0"/>
              </a:rPr>
            </a:br>
            <a:r>
              <a:rPr lang="en-US" sz="3200" b="1" dirty="0">
                <a:latin typeface="Times New Roman" pitchFamily="18" charset="0"/>
              </a:rPr>
              <a:t>The first source </a:t>
            </a:r>
            <a:r>
              <a:rPr lang="en-US" sz="3200" dirty="0">
                <a:effectLst/>
                <a:latin typeface="Times New Roman" pitchFamily="18" charset="0"/>
              </a:rPr>
              <a:t>is formed due to the monopoly position of the enterprise for the production of a particular product and (or) the uniqueness of the product.</a:t>
            </a:r>
            <a:br>
              <a:rPr lang="ru-RU" sz="3200" dirty="0">
                <a:effectLst/>
                <a:latin typeface="Times New Roman" pitchFamily="18" charset="0"/>
              </a:rPr>
            </a:br>
            <a:br>
              <a:rPr lang="ru-RU" sz="3200" dirty="0">
                <a:effectLst/>
                <a:latin typeface="Times New Roman" pitchFamily="18" charset="0"/>
              </a:rPr>
            </a:br>
            <a:r>
              <a:rPr lang="en-US" sz="3200" b="1" dirty="0">
                <a:latin typeface="Times New Roman" pitchFamily="18" charset="0"/>
              </a:rPr>
              <a:t>The second source </a:t>
            </a:r>
            <a:r>
              <a:rPr lang="en-US" sz="3200" dirty="0">
                <a:effectLst/>
                <a:latin typeface="Times New Roman" pitchFamily="18" charset="0"/>
              </a:rPr>
              <a:t>is directly related to industrial and entrepreneurial activities.</a:t>
            </a:r>
            <a:br>
              <a:rPr lang="ru-RU" sz="3200" dirty="0">
                <a:effectLst/>
                <a:latin typeface="Times New Roman" pitchFamily="18" charset="0"/>
              </a:rPr>
            </a:br>
            <a:r>
              <a:rPr lang="en-US" sz="3200" dirty="0">
                <a:effectLst/>
                <a:latin typeface="Times New Roman" pitchFamily="18" charset="0"/>
              </a:rPr>
              <a:t> </a:t>
            </a:r>
            <a:br>
              <a:rPr lang="en-US" sz="3200" b="1" dirty="0">
                <a:latin typeface="Times New Roman" pitchFamily="18" charset="0"/>
              </a:rPr>
            </a:br>
            <a:r>
              <a:rPr lang="en-US" sz="3200" b="1" dirty="0">
                <a:latin typeface="Times New Roman" pitchFamily="18" charset="0"/>
              </a:rPr>
              <a:t>The third </a:t>
            </a:r>
            <a:r>
              <a:rPr lang="en-US" sz="3200" dirty="0">
                <a:effectLst/>
                <a:latin typeface="Times New Roman" pitchFamily="18" charset="0"/>
              </a:rPr>
              <a:t>is related to the innovative activities of the enterprise.</a:t>
            </a:r>
            <a:endParaRPr lang="ru-RU" sz="3200" dirty="0">
              <a:effectLs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1295400" y="0"/>
            <a:ext cx="7848600" cy="6858000"/>
          </a:xfrm>
        </p:spPr>
        <p:txBody>
          <a:bodyPr/>
          <a:lstStyle/>
          <a:p>
            <a:r>
              <a:rPr lang="ru-RU" b="1" dirty="0">
                <a:latin typeface="Times New Roman" pitchFamily="18" charset="0"/>
              </a:rPr>
              <a:t> </a:t>
            </a:r>
            <a:r>
              <a:rPr lang="en-US" b="1" dirty="0">
                <a:latin typeface="Times New Roman" pitchFamily="18" charset="0"/>
              </a:rPr>
              <a:t>Profit distribution principles:</a:t>
            </a:r>
            <a:br>
              <a:rPr lang="ru-RU" dirty="0">
                <a:latin typeface="Times New Roman" pitchFamily="18" charset="0"/>
              </a:rPr>
            </a:br>
            <a:br>
              <a:rPr lang="ru-RU" dirty="0">
                <a:latin typeface="Times New Roman" pitchFamily="18" charset="0"/>
              </a:rPr>
            </a:br>
            <a:r>
              <a:rPr lang="en-US" dirty="0">
                <a:effectLst/>
                <a:latin typeface="Times New Roman" pitchFamily="18" charset="0"/>
              </a:rPr>
              <a:t>1) the profit received by the enterprise as a result of production, economic and financial activities, distribution between the state and the enterprise;</a:t>
            </a:r>
            <a:endParaRPr lang="ru-RU" dirty="0">
              <a:effectLst/>
              <a:latin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a:xfrm>
            <a:off x="1219200" y="0"/>
            <a:ext cx="7924800" cy="6858000"/>
          </a:xfrm>
        </p:spPr>
        <p:txBody>
          <a:bodyPr>
            <a:normAutofit/>
          </a:bodyPr>
          <a:lstStyle/>
          <a:p>
            <a:r>
              <a:rPr lang="en-US" sz="3600" dirty="0">
                <a:effectLst/>
                <a:latin typeface="Times New Roman" pitchFamily="18" charset="0"/>
              </a:rPr>
              <a:t>2) profit for the state goes to the respective budgets in the form of taxes and fees, the rates of which cannot be arbitrarily changed; </a:t>
            </a:r>
            <a:br>
              <a:rPr lang="ru-RU" sz="3600" dirty="0">
                <a:effectLst/>
                <a:latin typeface="Times New Roman" pitchFamily="18" charset="0"/>
              </a:rPr>
            </a:br>
            <a:br>
              <a:rPr lang="en-US" sz="3600" dirty="0">
                <a:effectLst/>
                <a:latin typeface="Times New Roman" pitchFamily="18" charset="0"/>
              </a:rPr>
            </a:br>
            <a:r>
              <a:rPr lang="en-US" sz="3600" dirty="0">
                <a:effectLst/>
                <a:latin typeface="Times New Roman" pitchFamily="18" charset="0"/>
              </a:rPr>
              <a:t>3) the amount of the enterprise's profit remaining at its disposal after paying taxes should not reduce its interest in increasing production and improving the results of production, economic and financial activities.</a:t>
            </a:r>
            <a:endParaRPr lang="ru-RU" sz="3600" dirty="0">
              <a:effectLs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a:xfrm>
            <a:off x="1295400" y="0"/>
            <a:ext cx="7315200" cy="6858000"/>
          </a:xfrm>
        </p:spPr>
        <p:txBody>
          <a:bodyPr/>
          <a:lstStyle/>
          <a:p>
            <a:pPr algn="just"/>
            <a:r>
              <a:rPr lang="ru-RU" b="1" dirty="0">
                <a:latin typeface="Times New Roman" pitchFamily="18" charset="0"/>
              </a:rPr>
              <a:t> </a:t>
            </a:r>
            <a:r>
              <a:rPr lang="en-US" b="1" dirty="0">
                <a:latin typeface="Times New Roman" pitchFamily="18" charset="0"/>
              </a:rPr>
              <a:t>The estimate of costs financed </a:t>
            </a:r>
            <a:r>
              <a:rPr lang="ru-RU" b="1" dirty="0">
                <a:latin typeface="Times New Roman" pitchFamily="18" charset="0"/>
              </a:rPr>
              <a:t>  </a:t>
            </a:r>
            <a:br>
              <a:rPr lang="ru-RU" b="1" dirty="0">
                <a:latin typeface="Times New Roman" pitchFamily="18" charset="0"/>
              </a:rPr>
            </a:br>
            <a:r>
              <a:rPr lang="ru-RU" b="1" dirty="0">
                <a:latin typeface="Times New Roman" pitchFamily="18" charset="0"/>
              </a:rPr>
              <a:t>         </a:t>
            </a:r>
            <a:r>
              <a:rPr lang="en-US" b="1" dirty="0">
                <a:latin typeface="Times New Roman" pitchFamily="18" charset="0"/>
              </a:rPr>
              <a:t>from profit includes: </a:t>
            </a:r>
            <a:br>
              <a:rPr lang="ru-RU" b="1" dirty="0">
                <a:latin typeface="Times New Roman" pitchFamily="18" charset="0"/>
              </a:rPr>
            </a:br>
            <a:br>
              <a:rPr lang="en-US" dirty="0">
                <a:latin typeface="Times New Roman" pitchFamily="18" charset="0"/>
              </a:rPr>
            </a:br>
            <a:r>
              <a:rPr lang="en-US" dirty="0">
                <a:latin typeface="Times New Roman" pitchFamily="18" charset="0"/>
              </a:rPr>
              <a:t>1) costs associated with the development of production; </a:t>
            </a:r>
            <a:br>
              <a:rPr lang="en-US" dirty="0">
                <a:latin typeface="Times New Roman" pitchFamily="18" charset="0"/>
              </a:rPr>
            </a:br>
            <a:r>
              <a:rPr lang="en-US" dirty="0">
                <a:latin typeface="Times New Roman" pitchFamily="18" charset="0"/>
              </a:rPr>
              <a:t>2) spending on social needs; </a:t>
            </a:r>
            <a:br>
              <a:rPr lang="en-US" dirty="0">
                <a:latin typeface="Times New Roman" pitchFamily="18" charset="0"/>
              </a:rPr>
            </a:br>
            <a:r>
              <a:rPr lang="en-US" dirty="0">
                <a:latin typeface="Times New Roman" pitchFamily="18" charset="0"/>
              </a:rPr>
              <a:t>3) expenses for material incentives.</a:t>
            </a:r>
            <a:endParaRPr lang="ru-RU" dirty="0">
              <a:latin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1447800" y="0"/>
            <a:ext cx="7162800" cy="6858000"/>
          </a:xfrm>
        </p:spPr>
        <p:txBody>
          <a:bodyPr/>
          <a:lstStyle/>
          <a:p>
            <a:pPr algn="just"/>
            <a:r>
              <a:rPr lang="en-US" b="1" dirty="0">
                <a:latin typeface="Times New Roman" pitchFamily="18" charset="0"/>
              </a:rPr>
              <a:t>Product profitability</a:t>
            </a:r>
            <a:r>
              <a:rPr lang="ru-RU" b="1" dirty="0">
                <a:latin typeface="Times New Roman" pitchFamily="18" charset="0"/>
              </a:rPr>
              <a:t> (</a:t>
            </a:r>
            <a:r>
              <a:rPr lang="en-US" b="1" dirty="0">
                <a:latin typeface="Times New Roman" pitchFamily="18" charset="0"/>
              </a:rPr>
              <a:t>return) </a:t>
            </a:r>
            <a:r>
              <a:rPr lang="en-US" dirty="0">
                <a:latin typeface="Times New Roman" pitchFamily="18" charset="0"/>
              </a:rPr>
              <a:t>shows how much profit the company receives from a unit of material costs.</a:t>
            </a:r>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a:xfrm>
            <a:off x="1219200" y="0"/>
            <a:ext cx="7924800" cy="6858000"/>
          </a:xfrm>
        </p:spPr>
        <p:txBody>
          <a:bodyPr>
            <a:normAutofit/>
          </a:bodyPr>
          <a:lstStyle/>
          <a:p>
            <a:r>
              <a:rPr lang="en-US" sz="3200" b="1" dirty="0">
                <a:latin typeface="Times New Roman" pitchFamily="18" charset="0"/>
              </a:rPr>
              <a:t>Return on costs: </a:t>
            </a:r>
            <a:r>
              <a:rPr lang="ru-RU" sz="3200" dirty="0">
                <a:latin typeface="Times New Roman" pitchFamily="18" charset="0"/>
              </a:rPr>
              <a:t>   </a:t>
            </a:r>
            <a:br>
              <a:rPr lang="ru-RU" sz="3200" dirty="0">
                <a:latin typeface="Times New Roman" pitchFamily="18" charset="0"/>
              </a:rPr>
            </a:br>
            <a:r>
              <a:rPr lang="en-US" sz="3200" dirty="0">
                <a:latin typeface="Times New Roman" pitchFamily="18" charset="0"/>
              </a:rPr>
              <a:t>ROCS</a:t>
            </a:r>
            <a:r>
              <a:rPr lang="ru-RU" sz="3200" dirty="0">
                <a:latin typeface="Times New Roman" pitchFamily="18" charset="0"/>
              </a:rPr>
              <a:t> = (</a:t>
            </a:r>
            <a:r>
              <a:rPr lang="en-US" sz="3200" dirty="0">
                <a:latin typeface="Times New Roman" pitchFamily="18" charset="0"/>
              </a:rPr>
              <a:t>Gross profit</a:t>
            </a:r>
            <a:r>
              <a:rPr lang="ru-RU" sz="3200" dirty="0">
                <a:latin typeface="Times New Roman" pitchFamily="18" charset="0"/>
              </a:rPr>
              <a:t>/ </a:t>
            </a:r>
            <a:r>
              <a:rPr lang="en-US" sz="3200" dirty="0">
                <a:latin typeface="Times New Roman" pitchFamily="18" charset="0"/>
              </a:rPr>
              <a:t>Net sales</a:t>
            </a:r>
            <a:r>
              <a:rPr lang="ru-RU" sz="3200" dirty="0">
                <a:latin typeface="Times New Roman" pitchFamily="18" charset="0"/>
              </a:rPr>
              <a:t>) х100% </a:t>
            </a:r>
            <a:br>
              <a:rPr lang="ru-RU" sz="3200" dirty="0">
                <a:latin typeface="Times New Roman" pitchFamily="18" charset="0"/>
              </a:rPr>
            </a:br>
            <a:br>
              <a:rPr lang="ru-RU" sz="3200" dirty="0">
                <a:latin typeface="Times New Roman" pitchFamily="18" charset="0"/>
              </a:rPr>
            </a:br>
            <a:r>
              <a:rPr lang="en-US" sz="3200" b="1" dirty="0">
                <a:latin typeface="Times New Roman" pitchFamily="18" charset="0"/>
              </a:rPr>
              <a:t>Return on fixed assets </a:t>
            </a:r>
            <a:r>
              <a:rPr lang="ru-RU" sz="3200" b="1" dirty="0">
                <a:latin typeface="Times New Roman" pitchFamily="18" charset="0"/>
              </a:rPr>
              <a:t>:  </a:t>
            </a:r>
            <a:br>
              <a:rPr lang="en-US" sz="3200" dirty="0">
                <a:latin typeface="Times New Roman" pitchFamily="18" charset="0"/>
              </a:rPr>
            </a:br>
            <a:r>
              <a:rPr lang="en-US" sz="3200" dirty="0">
                <a:latin typeface="Times New Roman" pitchFamily="18" charset="0"/>
              </a:rPr>
              <a:t>ROFA</a:t>
            </a:r>
            <a:r>
              <a:rPr lang="ru-RU" sz="3200" dirty="0">
                <a:latin typeface="Times New Roman" pitchFamily="18" charset="0"/>
              </a:rPr>
              <a:t> = (</a:t>
            </a:r>
            <a:r>
              <a:rPr lang="en-US" sz="3200" dirty="0">
                <a:latin typeface="Times New Roman" pitchFamily="18" charset="0"/>
              </a:rPr>
              <a:t>Net sales </a:t>
            </a:r>
            <a:r>
              <a:rPr lang="ru-RU" sz="3200" dirty="0">
                <a:latin typeface="Times New Roman" pitchFamily="18" charset="0"/>
              </a:rPr>
              <a:t>/ </a:t>
            </a:r>
            <a:r>
              <a:rPr lang="en-US" sz="3200" dirty="0">
                <a:latin typeface="Times New Roman" pitchFamily="18" charset="0"/>
              </a:rPr>
              <a:t>Average net fixed assets</a:t>
            </a:r>
            <a:r>
              <a:rPr lang="ru-RU" sz="3200" dirty="0">
                <a:latin typeface="Times New Roman" pitchFamily="18" charset="0"/>
              </a:rPr>
              <a:t>) х100%</a:t>
            </a:r>
            <a:br>
              <a:rPr lang="ru-RU" sz="3200" dirty="0">
                <a:latin typeface="Times New Roman" pitchFamily="18" charset="0"/>
              </a:rPr>
            </a:br>
            <a:br>
              <a:rPr lang="ru-RU" sz="3200" dirty="0">
                <a:latin typeface="Times New Roman" pitchFamily="18" charset="0"/>
              </a:rPr>
            </a:br>
            <a:r>
              <a:rPr lang="en-US" sz="3200" b="1" dirty="0">
                <a:latin typeface="Times New Roman" pitchFamily="18" charset="0"/>
              </a:rPr>
              <a:t>Return on working capital</a:t>
            </a:r>
            <a:r>
              <a:rPr lang="ru-RU" sz="3200" b="1" dirty="0">
                <a:latin typeface="Times New Roman" pitchFamily="18" charset="0"/>
              </a:rPr>
              <a:t>:</a:t>
            </a:r>
            <a:r>
              <a:rPr lang="ru-RU" sz="3200" dirty="0">
                <a:latin typeface="Times New Roman" pitchFamily="18" charset="0"/>
              </a:rPr>
              <a:t>  </a:t>
            </a:r>
            <a:br>
              <a:rPr lang="ru-RU" sz="3200" dirty="0">
                <a:latin typeface="Times New Roman" pitchFamily="18" charset="0"/>
              </a:rPr>
            </a:br>
            <a:r>
              <a:rPr lang="en-US" sz="3200" dirty="0">
                <a:latin typeface="Times New Roman" pitchFamily="18" charset="0"/>
              </a:rPr>
              <a:t>ROWC</a:t>
            </a:r>
            <a:r>
              <a:rPr lang="ru-RU" sz="3200" dirty="0">
                <a:latin typeface="Times New Roman" pitchFamily="18" charset="0"/>
              </a:rPr>
              <a:t> = (</a:t>
            </a:r>
            <a:r>
              <a:rPr lang="en-US" sz="3200" dirty="0">
                <a:latin typeface="Times New Roman" pitchFamily="18" charset="0"/>
              </a:rPr>
              <a:t>Net sales</a:t>
            </a:r>
            <a:r>
              <a:rPr lang="ru-RU" sz="3200" dirty="0">
                <a:latin typeface="Times New Roman" pitchFamily="18" charset="0"/>
              </a:rPr>
              <a:t>/ </a:t>
            </a:r>
            <a:r>
              <a:rPr lang="en-US" sz="3200" dirty="0">
                <a:latin typeface="Times New Roman" pitchFamily="18" charset="0"/>
              </a:rPr>
              <a:t>Working capital</a:t>
            </a:r>
            <a:r>
              <a:rPr lang="ru-RU" sz="3200" dirty="0">
                <a:latin typeface="Times New Roman" pitchFamily="18" charset="0"/>
              </a:rPr>
              <a:t>) х100% </a:t>
            </a:r>
            <a:br>
              <a:rPr lang="ru-RU" sz="3200" dirty="0">
                <a:latin typeface="Times New Roman" pitchFamily="18" charset="0"/>
              </a:rPr>
            </a:br>
            <a:br>
              <a:rPr lang="ru-RU" sz="3200" dirty="0">
                <a:latin typeface="Times New Roman" pitchFamily="18" charset="0"/>
              </a:rPr>
            </a:br>
            <a:r>
              <a:rPr lang="en-US" sz="3200" b="1" dirty="0">
                <a:latin typeface="Times New Roman" pitchFamily="18" charset="0"/>
              </a:rPr>
              <a:t>Return on equity (production):</a:t>
            </a:r>
            <a:br>
              <a:rPr lang="ru-RU" sz="3200" b="1" dirty="0">
                <a:latin typeface="Times New Roman" pitchFamily="18" charset="0"/>
              </a:rPr>
            </a:br>
            <a:r>
              <a:rPr lang="en-US" sz="3200" dirty="0">
                <a:latin typeface="Times New Roman" pitchFamily="18" charset="0"/>
              </a:rPr>
              <a:t>ROE</a:t>
            </a:r>
            <a:r>
              <a:rPr lang="ru-RU" sz="3200" dirty="0">
                <a:latin typeface="Times New Roman" pitchFamily="18" charset="0"/>
              </a:rPr>
              <a:t> = (</a:t>
            </a:r>
            <a:r>
              <a:rPr lang="en-US" sz="3200" dirty="0">
                <a:latin typeface="Times New Roman" pitchFamily="18" charset="0"/>
              </a:rPr>
              <a:t>Net income</a:t>
            </a:r>
            <a:r>
              <a:rPr lang="ru-RU" sz="3200" dirty="0">
                <a:latin typeface="Times New Roman" pitchFamily="18" charset="0"/>
              </a:rPr>
              <a:t>/</a:t>
            </a:r>
            <a:r>
              <a:rPr lang="en-US" sz="3200" dirty="0">
                <a:latin typeface="Times New Roman" pitchFamily="18" charset="0"/>
              </a:rPr>
              <a:t> Shareholders Equity</a:t>
            </a:r>
            <a:r>
              <a:rPr lang="ru-RU" sz="3200" dirty="0">
                <a:latin typeface="Times New Roman" pitchFamily="18" charset="0"/>
              </a:rPr>
              <a:t>) х100%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a:xfrm>
            <a:off x="1295400" y="0"/>
            <a:ext cx="7848600" cy="6858000"/>
          </a:xfrm>
        </p:spPr>
        <p:txBody>
          <a:bodyPr/>
          <a:lstStyle/>
          <a:p>
            <a:r>
              <a:rPr lang="en-US" b="1" dirty="0">
                <a:latin typeface="Times New Roman" pitchFamily="18" charset="0"/>
              </a:rPr>
              <a:t>Return on sales:</a:t>
            </a:r>
            <a:br>
              <a:rPr lang="ru-RU" dirty="0">
                <a:latin typeface="Times New Roman" pitchFamily="18" charset="0"/>
              </a:rPr>
            </a:br>
            <a:r>
              <a:rPr lang="en-US" dirty="0">
                <a:latin typeface="Times New Roman" pitchFamily="18" charset="0"/>
              </a:rPr>
              <a:t>ROS</a:t>
            </a:r>
            <a:r>
              <a:rPr lang="ru-RU" dirty="0">
                <a:latin typeface="Times New Roman" pitchFamily="18" charset="0"/>
              </a:rPr>
              <a:t> = (</a:t>
            </a:r>
            <a:r>
              <a:rPr lang="en-US" dirty="0">
                <a:latin typeface="Times New Roman" pitchFamily="18" charset="0"/>
              </a:rPr>
              <a:t>Net income </a:t>
            </a:r>
            <a:r>
              <a:rPr lang="ru-RU" dirty="0">
                <a:latin typeface="Times New Roman" pitchFamily="18" charset="0"/>
              </a:rPr>
              <a:t>/ </a:t>
            </a:r>
            <a:r>
              <a:rPr lang="en-US" dirty="0">
                <a:latin typeface="Times New Roman" pitchFamily="18" charset="0"/>
              </a:rPr>
              <a:t>Net sales</a:t>
            </a:r>
            <a:r>
              <a:rPr lang="ru-RU" dirty="0">
                <a:latin typeface="Times New Roman" pitchFamily="18" charset="0"/>
              </a:rPr>
              <a:t>) х100%</a:t>
            </a:r>
            <a:br>
              <a:rPr lang="en-US" dirty="0">
                <a:latin typeface="Times New Roman" pitchFamily="18" charset="0"/>
              </a:rPr>
            </a:br>
            <a:r>
              <a:rPr lang="ru-RU" dirty="0">
                <a:latin typeface="Times New Roman" pitchFamily="18" charset="0"/>
              </a:rPr>
              <a:t> </a:t>
            </a:r>
            <a:br>
              <a:rPr lang="ru-RU" dirty="0">
                <a:latin typeface="Times New Roman" pitchFamily="18" charset="0"/>
              </a:rPr>
            </a:br>
            <a:r>
              <a:rPr lang="en-US" b="1" dirty="0">
                <a:latin typeface="Times New Roman" pitchFamily="18" charset="0"/>
              </a:rPr>
              <a:t>Return on price (markup):</a:t>
            </a:r>
            <a:br>
              <a:rPr lang="ru-RU" b="1" dirty="0">
                <a:latin typeface="Times New Roman" pitchFamily="18" charset="0"/>
              </a:rPr>
            </a:br>
            <a:r>
              <a:rPr lang="en-US" dirty="0">
                <a:latin typeface="Times New Roman" pitchFamily="18" charset="0"/>
              </a:rPr>
              <a:t>Markup </a:t>
            </a:r>
            <a:r>
              <a:rPr lang="ru-RU" dirty="0">
                <a:latin typeface="Times New Roman" pitchFamily="18" charset="0"/>
              </a:rPr>
              <a:t>= (</a:t>
            </a:r>
            <a:r>
              <a:rPr lang="en-US" dirty="0">
                <a:latin typeface="Times New Roman" pitchFamily="18" charset="0"/>
              </a:rPr>
              <a:t>Celling price</a:t>
            </a:r>
            <a:r>
              <a:rPr lang="ru-RU" dirty="0">
                <a:latin typeface="Times New Roman" pitchFamily="18" charset="0"/>
              </a:rPr>
              <a:t> - </a:t>
            </a:r>
            <a:r>
              <a:rPr lang="en-US" dirty="0">
                <a:latin typeface="Times New Roman" pitchFamily="18" charset="0"/>
              </a:rPr>
              <a:t>cost</a:t>
            </a:r>
            <a:r>
              <a:rPr lang="ru-RU" dirty="0">
                <a:latin typeface="Times New Roman" pitchFamily="18" charset="0"/>
              </a:rPr>
              <a:t>/ </a:t>
            </a:r>
            <a:r>
              <a:rPr lang="en-US" dirty="0">
                <a:latin typeface="Times New Roman" pitchFamily="18" charset="0"/>
              </a:rPr>
              <a:t>cost</a:t>
            </a:r>
            <a:r>
              <a:rPr lang="ru-RU" dirty="0">
                <a:latin typeface="Times New Roman" pitchFamily="18" charset="0"/>
              </a:rPr>
              <a:t>) х 100% </a:t>
            </a:r>
            <a:br>
              <a:rPr lang="ru-RU" dirty="0">
                <a:latin typeface="Times New Roman" pitchFamily="18" charset="0"/>
              </a:rPr>
            </a:br>
            <a:endParaRPr lang="ru-RU" dirty="0">
              <a:latin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Solstice</Template>
  <TotalTime>292</TotalTime>
  <Words>1641</Words>
  <Application>Microsoft Office PowerPoint</Application>
  <PresentationFormat>Экран (4:3)</PresentationFormat>
  <Paragraphs>46</Paragraphs>
  <Slides>26</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26</vt:i4>
      </vt:variant>
    </vt:vector>
  </HeadingPairs>
  <TitlesOfParts>
    <vt:vector size="33" baseType="lpstr">
      <vt:lpstr>Calibri</vt:lpstr>
      <vt:lpstr>Corbel</vt:lpstr>
      <vt:lpstr>Gill Sans MT</vt:lpstr>
      <vt:lpstr>Times New Roman</vt:lpstr>
      <vt:lpstr>Verdana</vt:lpstr>
      <vt:lpstr>Wingdings 2</vt:lpstr>
      <vt:lpstr>Солнцестояние</vt:lpstr>
      <vt:lpstr>Enterprise Costs and Profit Generation</vt:lpstr>
      <vt:lpstr>COST OF PRODUCTS - this is the current costs of the enterprise, expressed in monetary terms, for the production and sale of products.</vt:lpstr>
      <vt:lpstr>Classification of enterprise costs </vt:lpstr>
      <vt:lpstr>2. For the purpose of calculation   - economic elements for accounting purposes. Material costs, labor costs, social deductions, other costs; - economic elements for tax accounting purposes. Material costs, labor costs, depreciation charges, other costs;  - economic elements for the purposes of management accounting (at the enterprise). Cost groups defined by internal standards; - costing articles. The most general groups of costs arising at specific stages of the production process or associated with a specific type of activity, which allow the most accurate calculation of a particular item of the cost of production;  - planned costs. For planning purposes;  - actual costs. For internal and external reporting purposes.      </vt:lpstr>
      <vt:lpstr>3. By the most common function  - technological. Associated with a direct impact on the objects of labor;  - maintenance costs. Associated with the creation of conditions for the implementation of production and non-production activities;  - management costs. They are associated with the functioning of the top management personnel of the enterprise and its individual divisions. </vt:lpstr>
      <vt:lpstr>5. By the nature of production activities - basic. Main production costs;  - auxiliary. Costs for energy supply, transport services, repair of fixed assets.</vt:lpstr>
      <vt:lpstr>7. According to the method of assigning costs to the cost of production.  - direct. Relate directly to the cost of the product;  - indirect. They cannot be assigned directly to the cost of the product, but are distributed among the types of products in proportion to any value. </vt:lpstr>
      <vt:lpstr>9. According to the composition of costs  - simple. Consist of one economic element;  - complex. Consist of several economic elements with the same production value.</vt:lpstr>
      <vt:lpstr>11. By the frequency of occurrence  - current. Frequent periodicity;  - one-time. Carried out only once.</vt:lpstr>
      <vt:lpstr>All costs that form the cost of production are grouped by calculation items as follows:   1) materials;  2) returnable waste (deducted);  3) purchased components and semi-finished products; 4) basic wages of production workers;  5) additional wages of production workers;  6) deductions for social taxes;  7) general production costs (equipment maintenance costs and shop floor costs); WORKSHOP COST 8) general expenses;  9) other production costs; PRODUCTION COST  10) Non-production (commercial) costs; FULL COST</vt:lpstr>
      <vt:lpstr>General production costs include:  1) the cost of maintaining and operating equipment:  - depreciation of equipment and vehicles;  -costs for the maintenance and operation of equipment;  - equipment insurance costs;  - remuneration of workers servicing the equipment;</vt:lpstr>
      <vt:lpstr> costs of all types of energy, water, steam, compressed air, auxiliary production services;   - expenses for equipment repair, technical inspections, maintenance;  - other costs associated with the use of equipment.</vt:lpstr>
      <vt:lpstr>2) workshop expenses:  - remuneration of labor of the shop management apparatus;  - maintenance, repair and depreciation of buildings, structures, inventory;  - rent for premises, machinery, equipment and other objects used in production;  - other costs associated with the management of production units.</vt:lpstr>
      <vt:lpstr>General operating expenses include:   - administrative and administrative expenses;  - maintenance of general housekeeping personnel not associated with the production process;  - depreciation deductions and expenses for the repair of fixed assets for administrative and general economic purposes;</vt:lpstr>
      <vt:lpstr>PROFIT OF THE ENTERPRISE.  PROFITABILITY INDICATORS</vt:lpstr>
      <vt:lpstr>PROFIT is the monetary expression of the main part of monetary savings created by enterprises of any form of ownership.  </vt:lpstr>
      <vt:lpstr>             PROFIT FUNCTIONS:  1) reflects the final financial result, i.e. characterizes the economic effect obtained as a result of the activities of the enterprise; 2) the stimulating function is that profit is both the financial result and the main element of the financial resources of the enterprise; 3) profit is one of the sources of budgeting at different levels.</vt:lpstr>
      <vt:lpstr>In business practice, the following types of profit are distinguished:   1) gross profit - the difference between sales proceeds and production costs;  2) profit from the sale of products (works, services) is the financial result obtained from the main activity of the enterprise, which can be carried out in any form, fixed in its charter and not prohibited by law. The profit in the enterprise is the difference between the income and expenses of the enterprise;</vt:lpstr>
      <vt:lpstr>3) total income. Depending on their nature, receipt and areas of activity, enterprises are divided into: - income from ordinary activities; - operating income; - non-operating income; - extraordinary income;  4) total costs. Depending on their nature, conditions of implementation and areas of activity, the enterprise is divided into expenses - for ordinary activities; -  operating expenses; - non-operating expenses; - extraordinary expenses.</vt:lpstr>
      <vt:lpstr>FORMATION AND USE OF PROFIT  The first source is formed due to the monopoly position of the enterprise for the production of a particular product and (or) the uniqueness of the product.  The second source is directly related to industrial and entrepreneurial activities.   The third is related to the innovative activities of the enterprise.</vt:lpstr>
      <vt:lpstr> Profit distribution principles:  1) the profit received by the enterprise as a result of production, economic and financial activities, distribution between the state and the enterprise;</vt:lpstr>
      <vt:lpstr>2) profit for the state goes to the respective budgets in the form of taxes and fees, the rates of which cannot be arbitrarily changed;   3) the amount of the enterprise's profit remaining at its disposal after paying taxes should not reduce its interest in increasing production and improving the results of production, economic and financial activities.</vt:lpstr>
      <vt:lpstr> The estimate of costs financed             from profit includes:   1) costs associated with the development of production;  2) spending on social needs;  3) expenses for material incentives.</vt:lpstr>
      <vt:lpstr>Product profitability (return) shows how much profit the company receives from a unit of material costs.</vt:lpstr>
      <vt:lpstr>Return on costs:     ROCS = (Gross profit/ Net sales) х100%   Return on fixed assets :   ROFA = (Net sales / Average net fixed assets) х100%  Return on working capital:   ROWC = (Net sales/ Working capital) х100%   Return on equity (production): ROE = (Net income/ Shareholders Equity) х100%</vt:lpstr>
      <vt:lpstr>Return on sales: ROS = (Net income / Net sales) х100%   Return on price (markup): Markup = (Celling price - cost/ cost) х 100%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ФОРМИРОВАНИЕ  ИЗДЕРЖЕК  СЕБЕСТОИМОСТИ</dc:title>
  <dc:creator>Алия Кабдулшарипова</dc:creator>
  <cp:lastModifiedBy>User</cp:lastModifiedBy>
  <cp:revision>35</cp:revision>
  <dcterms:created xsi:type="dcterms:W3CDTF">2021-08-25T14:52:58Z</dcterms:created>
  <dcterms:modified xsi:type="dcterms:W3CDTF">2021-09-11T11:03:25Z</dcterms:modified>
</cp:coreProperties>
</file>